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94" r:id="rId3"/>
    <p:sldId id="295" r:id="rId4"/>
    <p:sldId id="289" r:id="rId5"/>
    <p:sldId id="290" r:id="rId6"/>
    <p:sldId id="296" r:id="rId7"/>
    <p:sldId id="291" r:id="rId8"/>
    <p:sldId id="293" r:id="rId9"/>
    <p:sldId id="264" r:id="rId10"/>
    <p:sldId id="297" r:id="rId11"/>
    <p:sldId id="258" r:id="rId12"/>
    <p:sldId id="259" r:id="rId13"/>
    <p:sldId id="292" r:id="rId14"/>
    <p:sldId id="266" r:id="rId15"/>
    <p:sldId id="262" r:id="rId16"/>
    <p:sldId id="261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2827"/>
    <a:srgbClr val="3636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7" d="100"/>
          <a:sy n="117" d="100"/>
        </p:scale>
        <p:origin x="101" y="3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905E3C-4BAB-4A96-A922-7BFAEF974B87}" type="datetimeFigureOut">
              <a:rPr lang="ru-RU" smtClean="0"/>
              <a:t>04.09.2025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BA539B-A58A-4F9A-84CC-CDDBAB2611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0886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2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207265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11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918126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12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904707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13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046437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14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800106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15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758379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16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08930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3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698325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4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394910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5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214849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6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373853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7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52871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bc613ab3f7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bc613ab3f7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8681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9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934312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10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58263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D7FE9-E167-4C1A-9882-ED30199F1B66}" type="datetimeFigureOut">
              <a:rPr lang="ru-RU" smtClean="0"/>
              <a:t>04.09.2025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7095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D7FE9-E167-4C1A-9882-ED30199F1B66}" type="datetimeFigureOut">
              <a:rPr lang="ru-RU" smtClean="0"/>
              <a:t>04.09.2025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532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D7FE9-E167-4C1A-9882-ED30199F1B66}" type="datetimeFigureOut">
              <a:rPr lang="ru-RU" smtClean="0"/>
              <a:t>04.09.2025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53755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body" idx="1"/>
          </p:nvPr>
        </p:nvSpPr>
        <p:spPr>
          <a:xfrm>
            <a:off x="415600" y="1536634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605659" lvl="0" indent="-42059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1318" lvl="1" indent="-420596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16977" lvl="2" indent="-420596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22636" lvl="3" indent="-42059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28294" lvl="4" indent="-420596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33954" lvl="5" indent="-420596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39613" lvl="6" indent="-42059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45271" lvl="7" indent="-420596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50931" lvl="8" indent="-420596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357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D7FE9-E167-4C1A-9882-ED30199F1B66}" type="datetimeFigureOut">
              <a:rPr lang="ru-RU" smtClean="0"/>
              <a:t>04.09.2025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911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D7FE9-E167-4C1A-9882-ED30199F1B66}" type="datetimeFigureOut">
              <a:rPr lang="ru-RU" smtClean="0"/>
              <a:t>04.09.2025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644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D7FE9-E167-4C1A-9882-ED30199F1B66}" type="datetimeFigureOut">
              <a:rPr lang="ru-RU" smtClean="0"/>
              <a:t>04.09.2025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05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D7FE9-E167-4C1A-9882-ED30199F1B66}" type="datetimeFigureOut">
              <a:rPr lang="ru-RU" smtClean="0"/>
              <a:t>04.09.2025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4606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D7FE9-E167-4C1A-9882-ED30199F1B66}" type="datetimeFigureOut">
              <a:rPr lang="ru-RU" smtClean="0"/>
              <a:t>04.09.2025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9915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D7FE9-E167-4C1A-9882-ED30199F1B66}" type="datetimeFigureOut">
              <a:rPr lang="ru-RU" smtClean="0"/>
              <a:t>04.09.2025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165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D7FE9-E167-4C1A-9882-ED30199F1B66}" type="datetimeFigureOut">
              <a:rPr lang="ru-RU" smtClean="0"/>
              <a:t>04.09.2025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8069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D7FE9-E167-4C1A-9882-ED30199F1B66}" type="datetimeFigureOut">
              <a:rPr lang="ru-RU" smtClean="0"/>
              <a:t>04.09.2025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8544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4D7FE9-E167-4C1A-9882-ED30199F1B66}" type="datetimeFigureOut">
              <a:rPr lang="ru-RU" smtClean="0"/>
              <a:t>04.09.2025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6352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 txBox="1">
            <a:spLocks/>
          </p:cNvSpPr>
          <p:nvPr/>
        </p:nvSpPr>
        <p:spPr>
          <a:xfrm>
            <a:off x="1271464" y="1906537"/>
            <a:ext cx="9865096" cy="2664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Машинное обучение</a:t>
            </a:r>
            <a:endParaRPr lang="ru-RU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ru-RU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Введение в курс</a:t>
            </a:r>
          </a:p>
        </p:txBody>
      </p:sp>
      <p:sp>
        <p:nvSpPr>
          <p:cNvPr id="5" name="Текст 2"/>
          <p:cNvSpPr txBox="1">
            <a:spLocks/>
          </p:cNvSpPr>
          <p:nvPr/>
        </p:nvSpPr>
        <p:spPr>
          <a:xfrm>
            <a:off x="2531604" y="4725144"/>
            <a:ext cx="7128792" cy="8791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Долганов Антон Юрьевич</a:t>
            </a:r>
            <a:endParaRPr lang="en-US" sz="3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ru-RU" sz="3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Бороденко Ирина Николаевна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572"/>
            <a:ext cx="3354014" cy="2125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04286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07568" y="44624"/>
            <a:ext cx="7920880" cy="827739"/>
          </a:xfrm>
        </p:spPr>
        <p:txBody>
          <a:bodyPr>
            <a:norm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Формат Работы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1064552" y="6381328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10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23392" y="1196752"/>
            <a:ext cx="11325561" cy="1969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Лекции и Зачет/Экзамен</a:t>
            </a:r>
          </a:p>
          <a:p>
            <a:endParaRPr lang="ru-RU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Онлайн -  Контур </a:t>
            </a:r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по расписанию + 20 минут)</a:t>
            </a:r>
          </a:p>
          <a:p>
            <a:pPr lvl="1"/>
            <a:endParaRPr lang="en-US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Записи Лекций на </a:t>
            </a:r>
            <a:r>
              <a:rPr lang="en-US" sz="2400" strike="sngStrike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YouTube</a:t>
            </a:r>
            <a:r>
              <a:rPr lang="ru-RU" sz="2400" strike="sngStrike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(если не буду лениться) </a:t>
            </a: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 телеге</a:t>
            </a:r>
            <a:endParaRPr lang="en-US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64951F6B-99C0-405D-A10F-E177FD9B45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27384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05730426-2281-4C49-AE2D-ECF7915C6CCF}"/>
              </a:ext>
            </a:extLst>
          </p:cNvPr>
          <p:cNvCxnSpPr>
            <a:cxnSpLocks/>
          </p:cNvCxnSpPr>
          <p:nvPr/>
        </p:nvCxnSpPr>
        <p:spPr>
          <a:xfrm>
            <a:off x="10817" y="962067"/>
            <a:ext cx="12181183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F7513889-5A29-4BAB-8174-42AFBEF3E00D}"/>
              </a:ext>
            </a:extLst>
          </p:cNvPr>
          <p:cNvSpPr/>
          <p:nvPr/>
        </p:nvSpPr>
        <p:spPr>
          <a:xfrm>
            <a:off x="767408" y="3717032"/>
            <a:ext cx="11325561" cy="2431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Вопросы и Практики</a:t>
            </a:r>
            <a:endParaRPr lang="en-US" sz="3200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ru-RU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</a:p>
          <a:p>
            <a:pPr lvl="1"/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Система </a:t>
            </a:r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Moodle</a:t>
            </a:r>
            <a:endParaRPr lang="ru-RU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https://elearn.urfu.ru/course/view.php?id=7082</a:t>
            </a:r>
            <a:endParaRPr lang="ru-RU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Машинное обучение </a:t>
            </a:r>
            <a:endParaRPr lang="en-US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кодовое слово </a:t>
            </a:r>
            <a:r>
              <a:rPr lang="en-US" sz="2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mlsberday</a:t>
            </a:r>
            <a:endParaRPr lang="ru-RU" sz="1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0319FF1A-4D0D-4FBC-B0EE-1D310EB6942F}"/>
              </a:ext>
            </a:extLst>
          </p:cNvPr>
          <p:cNvSpPr/>
          <p:nvPr/>
        </p:nvSpPr>
        <p:spPr>
          <a:xfrm>
            <a:off x="11556540" y="138599"/>
            <a:ext cx="3145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62" b="34912"/>
          <a:stretch/>
        </p:blipFill>
        <p:spPr>
          <a:xfrm>
            <a:off x="5879976" y="3212976"/>
            <a:ext cx="6225016" cy="1485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687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5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63552" y="116632"/>
            <a:ext cx="7920880" cy="827739"/>
          </a:xfrm>
        </p:spPr>
        <p:txBody>
          <a:bodyPr>
            <a:norm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Порог Вхождения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1064552" y="6309320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11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A968FE53-04F6-49EA-BAC8-EDD6385941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27384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B7F66C55-1DB3-4D9B-B2AA-A303046F5F25}"/>
              </a:ext>
            </a:extLst>
          </p:cNvPr>
          <p:cNvCxnSpPr>
            <a:cxnSpLocks/>
          </p:cNvCxnSpPr>
          <p:nvPr/>
        </p:nvCxnSpPr>
        <p:spPr>
          <a:xfrm flipV="1">
            <a:off x="169187" y="962067"/>
            <a:ext cx="12022813" cy="1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6197859-9489-44A0-968D-0EAE91A29BC4}"/>
              </a:ext>
            </a:extLst>
          </p:cNvPr>
          <p:cNvSpPr/>
          <p:nvPr/>
        </p:nvSpPr>
        <p:spPr>
          <a:xfrm>
            <a:off x="551384" y="1196752"/>
            <a:ext cx="1009295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Ожидается, что студенты: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ru-RU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знают основные принципы и имеют навыки программирования на уровне, достаточном для написания и понимания достаточно тривиальной компьютерной программы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на 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Python</a:t>
            </a: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;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55146D54-B137-4C78-922C-0D58A7B7ACE8}"/>
              </a:ext>
            </a:extLst>
          </p:cNvPr>
          <p:cNvSpPr/>
          <p:nvPr/>
        </p:nvSpPr>
        <p:spPr>
          <a:xfrm>
            <a:off x="623392" y="2996952"/>
            <a:ext cx="9725936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Пример программы</a:t>
            </a:r>
          </a:p>
          <a:p>
            <a:pPr>
              <a:spcAft>
                <a:spcPts val="600"/>
              </a:spcAft>
            </a:pP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X,y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= </a:t>
            </a:r>
            <a:r>
              <a:rPr lang="ru-RU" sz="2000" b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функция_загрузки</a:t>
            </a: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(данные)</a:t>
            </a:r>
          </a:p>
          <a:p>
            <a:pPr>
              <a:spcAft>
                <a:spcPts val="600"/>
              </a:spcAft>
            </a:pP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Решение=</a:t>
            </a:r>
            <a:r>
              <a:rPr lang="ru-RU" sz="2000" b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функция_обработки</a:t>
            </a: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(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X,y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)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21C4F89C-1A06-48A9-9173-A4BD9564F897}"/>
              </a:ext>
            </a:extLst>
          </p:cNvPr>
          <p:cNvSpPr/>
          <p:nvPr/>
        </p:nvSpPr>
        <p:spPr>
          <a:xfrm>
            <a:off x="650028" y="4351221"/>
            <a:ext cx="7534204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знакомы (хотя бы на базовом уровне) с мат. анализом и линейной алгеброй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;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знакомы (хотя бы на базовом уровне) с теорией вероятностей;</a:t>
            </a: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B8F61E1B-A827-4D2F-ABCD-E1388B4B07B9}"/>
              </a:ext>
            </a:extLst>
          </p:cNvPr>
          <p:cNvSpPr/>
          <p:nvPr/>
        </p:nvSpPr>
        <p:spPr>
          <a:xfrm>
            <a:off x="11556147" y="101277"/>
            <a:ext cx="314903" cy="523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C77EF9C-5A0F-4F38-B270-1F7CF80B3585}"/>
              </a:ext>
            </a:extLst>
          </p:cNvPr>
          <p:cNvSpPr/>
          <p:nvPr/>
        </p:nvSpPr>
        <p:spPr>
          <a:xfrm>
            <a:off x="623392" y="6093296"/>
            <a:ext cx="97259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хотят изучать машинное обучение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(</a:t>
            </a: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и вот это всё)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026" name="Picture 2" descr="Machine Learning | GenAI | AI on X: &quot;RT @DavidPraiseKalu: Oh ...">
            <a:extLst>
              <a:ext uri="{FF2B5EF4-FFF2-40B4-BE49-F238E27FC236}">
                <a16:creationId xmlns:a16="http://schemas.microsoft.com/office/drawing/2014/main" id="{FE60CFAA-130F-6389-69FD-1F93274FE4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2820" y="2704143"/>
            <a:ext cx="3989548" cy="3364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4270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1064552" y="6381328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12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92C99E84-1ADF-411B-B55F-53CDD7257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64706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34B3EFC0-E0B0-41A5-A7AC-9380A915D7B2}"/>
              </a:ext>
            </a:extLst>
          </p:cNvPr>
          <p:cNvCxnSpPr>
            <a:cxnSpLocks/>
          </p:cNvCxnSpPr>
          <p:nvPr/>
        </p:nvCxnSpPr>
        <p:spPr>
          <a:xfrm flipV="1">
            <a:off x="169187" y="924745"/>
            <a:ext cx="12022813" cy="1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256DEAA5-E129-4CB3-8252-49BFA8AB67A5}"/>
              </a:ext>
            </a:extLst>
          </p:cNvPr>
          <p:cNvSpPr/>
          <p:nvPr/>
        </p:nvSpPr>
        <p:spPr>
          <a:xfrm>
            <a:off x="11556147" y="101277"/>
            <a:ext cx="314903" cy="523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" name="Заголовок 1"/>
          <p:cNvSpPr>
            <a:spLocks noGrp="1"/>
          </p:cNvSpPr>
          <p:nvPr>
            <p:ph type="title"/>
          </p:nvPr>
        </p:nvSpPr>
        <p:spPr>
          <a:xfrm>
            <a:off x="1271588" y="0"/>
            <a:ext cx="9793287" cy="827088"/>
          </a:xfrm>
        </p:spPr>
        <p:txBody>
          <a:bodyPr vert="horz" wrap="square" lIns="0" tIns="0" rIns="0" bIns="0" rtlCol="0" anchor="t">
            <a:spAutoFit/>
          </a:bodyPr>
          <a:lstStyle/>
          <a:p>
            <a:pPr marL="247644" marR="5080">
              <a:lnSpc>
                <a:spcPct val="100400"/>
              </a:lnSpc>
            </a:pPr>
            <a:r>
              <a:rPr lang="ru-RU" sz="4000" b="1" spc="-5" dirty="0">
                <a:solidFill>
                  <a:schemeClr val="bg1"/>
                </a:solidFill>
              </a:rPr>
              <a:t>Много книжек я читал…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BE001F1-DB06-457D-82D0-3F142DAF8AFA}"/>
              </a:ext>
            </a:extLst>
          </p:cNvPr>
          <p:cNvSpPr txBox="1"/>
          <p:nvPr/>
        </p:nvSpPr>
        <p:spPr>
          <a:xfrm>
            <a:off x="407368" y="1196752"/>
            <a:ext cx="871296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Долганов А. Ю., </a:t>
            </a:r>
            <a:r>
              <a:rPr lang="ru-RU" i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Ронкин</a:t>
            </a:r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М. В., Созыкин А. В. </a:t>
            </a:r>
          </a:p>
          <a:p>
            <a:r>
              <a:rPr lang="ru-RU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Базовые алгоритмы машинного обучения на языке </a:t>
            </a:r>
            <a:r>
              <a:rPr lang="ru-RU" b="1" i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Python</a:t>
            </a:r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учебно-методическое пособие.  – 2023 </a:t>
            </a:r>
            <a:r>
              <a:rPr lang="en-US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https://elar.urfu.ru/handle/10995/122740</a:t>
            </a:r>
            <a:endParaRPr lang="ru-RU" u="sng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BE001F1-DB06-457D-82D0-3F142DAF8AFA}"/>
              </a:ext>
            </a:extLst>
          </p:cNvPr>
          <p:cNvSpPr txBox="1"/>
          <p:nvPr/>
        </p:nvSpPr>
        <p:spPr>
          <a:xfrm>
            <a:off x="407368" y="2571802"/>
            <a:ext cx="835292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James, Gareth, et al. </a:t>
            </a:r>
            <a:endParaRPr lang="ru-RU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An introduction to statistical learning</a:t>
            </a:r>
            <a:r>
              <a:rPr lang="en-US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, 2023. </a:t>
            </a:r>
            <a:endParaRPr lang="ru-RU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https://www.statlearning.com/</a:t>
            </a:r>
            <a:endParaRPr lang="ru-RU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BE001F1-DB06-457D-82D0-3F142DAF8AFA}"/>
              </a:ext>
            </a:extLst>
          </p:cNvPr>
          <p:cNvSpPr txBox="1"/>
          <p:nvPr/>
        </p:nvSpPr>
        <p:spPr>
          <a:xfrm>
            <a:off x="335360" y="3693899"/>
            <a:ext cx="986509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Molnar, Christoph. </a:t>
            </a:r>
            <a:r>
              <a:rPr lang="en-US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Interpretable machine learning</a:t>
            </a:r>
            <a:r>
              <a:rPr lang="en-US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 </a:t>
            </a:r>
            <a:endParaRPr lang="ru-RU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Lulu. com, 2020. </a:t>
            </a:r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Онлайн книга  </a:t>
            </a:r>
          </a:p>
          <a:p>
            <a:r>
              <a:rPr lang="en-US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https://christophm.github.io/interpretable-ml-book/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BE001F1-DB06-457D-82D0-3F142DAF8AFA}"/>
              </a:ext>
            </a:extLst>
          </p:cNvPr>
          <p:cNvSpPr txBox="1"/>
          <p:nvPr/>
        </p:nvSpPr>
        <p:spPr>
          <a:xfrm>
            <a:off x="394530" y="4867282"/>
            <a:ext cx="1030998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Murphy, Kevin P. </a:t>
            </a:r>
            <a:endParaRPr lang="ru-RU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Probabilistic machine learning: an introduction. </a:t>
            </a:r>
            <a:r>
              <a:rPr lang="en-US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MIT press, 2022. </a:t>
            </a:r>
            <a:r>
              <a:rPr lang="ru-RU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Вероятностное машинное обучение: введение </a:t>
            </a:r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/ </a:t>
            </a:r>
          </a:p>
          <a:p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пер. с англ. А. А. </a:t>
            </a:r>
            <a:r>
              <a:rPr lang="ru-RU" i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Слинкина</a:t>
            </a:r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 – М.: ДМК Пресс, 2022. – 940 с.: ил.</a:t>
            </a:r>
            <a:endParaRPr lang="en-US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26" name="Рисунок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0497" y="1028352"/>
            <a:ext cx="2831966" cy="401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117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63552" y="116636"/>
            <a:ext cx="7920880" cy="615553"/>
          </a:xfrm>
        </p:spPr>
        <p:txBody>
          <a:bodyPr vert="horz" wrap="square" lIns="0" tIns="0" rIns="0" bIns="0" rtlCol="0" anchor="t">
            <a:spAutoFit/>
          </a:bodyPr>
          <a:lstStyle/>
          <a:p>
            <a:pPr marL="247644" marR="5080">
              <a:lnSpc>
                <a:spcPct val="100400"/>
              </a:lnSpc>
            </a:pPr>
            <a:r>
              <a:rPr lang="ru-RU" sz="4000" b="1" spc="-5" dirty="0">
                <a:solidFill>
                  <a:schemeClr val="bg1"/>
                </a:solidFill>
              </a:rPr>
              <a:t>Много фокусов видал…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1064553" y="6309321"/>
            <a:ext cx="493060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</a:rPr>
              <a:pPr/>
              <a:t>13</a:t>
            </a:fld>
            <a:endParaRPr lang="ru-RU" sz="2400" spc="-1" dirty="0">
              <a:solidFill>
                <a:schemeClr val="bg1"/>
              </a:solidFill>
            </a:endParaRPr>
          </a:p>
        </p:txBody>
      </p:sp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01" y="1"/>
            <a:ext cx="1769839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2" name="Прямая соединительная линия 21"/>
          <p:cNvCxnSpPr/>
          <p:nvPr/>
        </p:nvCxnSpPr>
        <p:spPr>
          <a:xfrm flipV="1">
            <a:off x="-96688" y="836712"/>
            <a:ext cx="12192000" cy="72008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AE2F3ED0-93D0-4CC0-A297-6D97C0D4D5A9}"/>
              </a:ext>
            </a:extLst>
          </p:cNvPr>
          <p:cNvSpPr/>
          <p:nvPr/>
        </p:nvSpPr>
        <p:spPr>
          <a:xfrm>
            <a:off x="11556540" y="138599"/>
            <a:ext cx="3145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E001F1-DB06-457D-82D0-3F142DAF8AFA}"/>
              </a:ext>
            </a:extLst>
          </p:cNvPr>
          <p:cNvSpPr txBox="1"/>
          <p:nvPr/>
        </p:nvSpPr>
        <p:spPr>
          <a:xfrm>
            <a:off x="436931" y="1146880"/>
            <a:ext cx="986509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Канал 3</a:t>
            </a:r>
            <a:r>
              <a:rPr lang="en-US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Blue1Brown</a:t>
            </a:r>
          </a:p>
          <a:p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Божественные анимации разных математических понятий, концепций и т.д.</a:t>
            </a:r>
          </a:p>
          <a:p>
            <a:r>
              <a:rPr lang="en-US" u="sng" dirty="0">
                <a:solidFill>
                  <a:schemeClr val="bg1"/>
                </a:solidFill>
              </a:rPr>
              <a:t>https://www.youtube.com/@3blue1brown</a:t>
            </a:r>
            <a:endParaRPr lang="ru-RU" u="sng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BE001F1-DB06-457D-82D0-3F142DAF8AFA}"/>
              </a:ext>
            </a:extLst>
          </p:cNvPr>
          <p:cNvSpPr txBox="1"/>
          <p:nvPr/>
        </p:nvSpPr>
        <p:spPr>
          <a:xfrm>
            <a:off x="407368" y="2158004"/>
            <a:ext cx="6039933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Канал </a:t>
            </a:r>
            <a:r>
              <a:rPr lang="en-US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Steve </a:t>
            </a:r>
            <a:r>
              <a:rPr lang="en-US" b="1" i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Brunton</a:t>
            </a:r>
            <a:endParaRPr lang="ru-RU" b="1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Разный там </a:t>
            </a:r>
            <a:r>
              <a:rPr lang="en-US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ML, SVD </a:t>
            </a:r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и прочие интересные видео</a:t>
            </a:r>
          </a:p>
          <a:p>
            <a:r>
              <a:rPr lang="en-US" u="sng" dirty="0">
                <a:solidFill>
                  <a:schemeClr val="bg1"/>
                </a:solidFill>
              </a:rPr>
              <a:t>https://www.youtube.com/@Eigensteve</a:t>
            </a:r>
            <a:endParaRPr lang="ru-RU" u="sng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BE001F1-DB06-457D-82D0-3F142DAF8AFA}"/>
              </a:ext>
            </a:extLst>
          </p:cNvPr>
          <p:cNvSpPr txBox="1"/>
          <p:nvPr/>
        </p:nvSpPr>
        <p:spPr>
          <a:xfrm>
            <a:off x="432014" y="4341531"/>
            <a:ext cx="576064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Канал Лекторий ФПМИ</a:t>
            </a:r>
            <a:endParaRPr lang="en-US" b="1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Мне зашел курс </a:t>
            </a:r>
            <a:r>
              <a:rPr lang="ru-RU" i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Радослава</a:t>
            </a:r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i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Нейчева</a:t>
            </a:r>
            <a:endParaRPr lang="ru-RU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u="sng" dirty="0">
                <a:solidFill>
                  <a:schemeClr val="bg1"/>
                </a:solidFill>
              </a:rPr>
              <a:t>https://www.youtube.com/@lectory_fpmi</a:t>
            </a:r>
            <a:endParaRPr lang="ru-RU" u="sng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BE001F1-DB06-457D-82D0-3F142DAF8AFA}"/>
              </a:ext>
            </a:extLst>
          </p:cNvPr>
          <p:cNvSpPr txBox="1"/>
          <p:nvPr/>
        </p:nvSpPr>
        <p:spPr>
          <a:xfrm>
            <a:off x="407368" y="5431641"/>
            <a:ext cx="986509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Канал ФКН ВШЭ</a:t>
            </a:r>
          </a:p>
          <a:p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Курсы Машинное обучение 1 и 2 от Евгения Соколова</a:t>
            </a:r>
          </a:p>
          <a:p>
            <a:r>
              <a:rPr lang="en-US" u="sng" dirty="0">
                <a:solidFill>
                  <a:schemeClr val="bg1"/>
                </a:solidFill>
              </a:rPr>
              <a:t>https://www.youtube.com/@CS_HSE</a:t>
            </a:r>
            <a:endParaRPr lang="ru-RU" u="sng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BE001F1-DB06-457D-82D0-3F142DAF8AFA}"/>
              </a:ext>
            </a:extLst>
          </p:cNvPr>
          <p:cNvSpPr txBox="1"/>
          <p:nvPr/>
        </p:nvSpPr>
        <p:spPr>
          <a:xfrm>
            <a:off x="407368" y="3095561"/>
            <a:ext cx="86755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Канал </a:t>
            </a:r>
            <a:r>
              <a:rPr lang="en-US" b="1" i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StatQuest</a:t>
            </a:r>
            <a:r>
              <a:rPr lang="en-US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with Josh </a:t>
            </a:r>
            <a:r>
              <a:rPr lang="en-US" b="1" i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Starmer</a:t>
            </a:r>
            <a:endParaRPr lang="en-US" b="1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Разговоры про </a:t>
            </a:r>
            <a:r>
              <a:rPr lang="en-US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ML </a:t>
            </a:r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под </a:t>
            </a:r>
            <a:r>
              <a:rPr lang="ru-RU" i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гитарку</a:t>
            </a:r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, что может быть лучше)</a:t>
            </a:r>
          </a:p>
          <a:p>
            <a:r>
              <a:rPr lang="en-US" u="sng" dirty="0">
                <a:solidFill>
                  <a:schemeClr val="bg1"/>
                </a:solidFill>
              </a:rPr>
              <a:t>https://www.youtube.com/@statquest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BE001F1-DB06-457D-82D0-3F142DAF8AFA}"/>
              </a:ext>
            </a:extLst>
          </p:cNvPr>
          <p:cNvSpPr txBox="1"/>
          <p:nvPr/>
        </p:nvSpPr>
        <p:spPr>
          <a:xfrm>
            <a:off x="5447928" y="4716592"/>
            <a:ext cx="655272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Stanford University Courses</a:t>
            </a:r>
          </a:p>
          <a:p>
            <a:r>
              <a:rPr lang="en-US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u="sng" dirty="0">
                <a:solidFill>
                  <a:schemeClr val="bg1"/>
                </a:solidFill>
              </a:rPr>
              <a:t>CS229 - Machine Learning, CS230 - Deep Learning   https://www.youtube.com/@stanfordonline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C5731D3-F2F3-70F3-F5A7-1A1DB1657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4575" y="1836150"/>
            <a:ext cx="4800737" cy="2880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9313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1064552" y="6309320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14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6A0A9343-EDD0-42AA-A626-A32F11EA86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64706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5B954D3E-9C2D-427E-9739-31227B640DD7}"/>
              </a:ext>
            </a:extLst>
          </p:cNvPr>
          <p:cNvCxnSpPr>
            <a:cxnSpLocks/>
          </p:cNvCxnSpPr>
          <p:nvPr/>
        </p:nvCxnSpPr>
        <p:spPr>
          <a:xfrm flipV="1">
            <a:off x="169187" y="924745"/>
            <a:ext cx="12022813" cy="1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38F55DF1-FAA5-43BF-9D00-4D71AB734A0E}"/>
              </a:ext>
            </a:extLst>
          </p:cNvPr>
          <p:cNvSpPr/>
          <p:nvPr/>
        </p:nvSpPr>
        <p:spPr>
          <a:xfrm>
            <a:off x="164321" y="999936"/>
            <a:ext cx="11856640" cy="17774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Вас </a:t>
            </a:r>
            <a:r>
              <a:rPr lang="ru-RU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НЕ</a:t>
            </a: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возьмут в Яндекс</a:t>
            </a:r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/Google/</a:t>
            </a:r>
            <a:r>
              <a:rPr lang="en-US" sz="2400" strike="sngStrike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Facebook</a:t>
            </a:r>
            <a:r>
              <a:rPr lang="en-US" sz="2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Meta</a:t>
            </a: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* на позицию </a:t>
            </a:r>
            <a:r>
              <a:rPr lang="en-US" sz="2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DataScientist</a:t>
            </a: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/Эксперт по Нейронным Сетям/кто-то там еще</a:t>
            </a:r>
          </a:p>
          <a:p>
            <a:pPr lvl="1"/>
            <a:endParaRPr lang="ru-RU" sz="1100" u="sng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1"/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Вы </a:t>
            </a:r>
            <a:r>
              <a:rPr lang="ru-RU" sz="2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НЕ</a:t>
            </a: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станете зарабатывать в </a:t>
            </a:r>
            <a:r>
              <a:rPr lang="ru-RU" sz="2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Х</a:t>
            </a: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раз больше на текущей должности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endParaRPr lang="en-US" sz="105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Вы </a:t>
            </a:r>
            <a:r>
              <a:rPr lang="ru-RU" sz="2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возможно</a:t>
            </a: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научитесь делать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DeepFake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и искать разум в диалоговых системах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0900A7-FE91-4AAA-9E00-199664882EDC}"/>
              </a:ext>
            </a:extLst>
          </p:cNvPr>
          <p:cNvSpPr txBox="1"/>
          <p:nvPr/>
        </p:nvSpPr>
        <p:spPr>
          <a:xfrm>
            <a:off x="166376" y="3028423"/>
            <a:ext cx="124520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Вы будете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знать базовые термины о Машинном обучении;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понимать как оно работает</a:t>
            </a:r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«</a:t>
            </a:r>
            <a:r>
              <a:rPr lang="ru-RU" sz="2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внутре</a:t>
            </a: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»;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уметь реализовывать проекты по машинному обучению</a:t>
            </a:r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простой-средней сложности; </a:t>
            </a:r>
          </a:p>
          <a:p>
            <a:pPr lvl="1"/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и поймете почему </a:t>
            </a:r>
            <a:r>
              <a:rPr lang="en-US" sz="2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SkyNet</a:t>
            </a:r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нам пока не грозит</a:t>
            </a:r>
            <a:endParaRPr lang="ru-RU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AA37AAF0-DC39-4397-BF9C-29468484557A}"/>
              </a:ext>
            </a:extLst>
          </p:cNvPr>
          <p:cNvSpPr/>
          <p:nvPr/>
        </p:nvSpPr>
        <p:spPr>
          <a:xfrm>
            <a:off x="11556147" y="101277"/>
            <a:ext cx="314903" cy="523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Заголовок 1"/>
          <p:cNvSpPr>
            <a:spLocks noGrp="1"/>
          </p:cNvSpPr>
          <p:nvPr>
            <p:ph type="title"/>
          </p:nvPr>
        </p:nvSpPr>
        <p:spPr>
          <a:xfrm>
            <a:off x="2135560" y="49496"/>
            <a:ext cx="8712968" cy="827739"/>
          </a:xfrm>
        </p:spPr>
        <p:txBody>
          <a:bodyPr>
            <a:norm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Занижаем Ожидания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8F55DF1-FAA5-43BF-9D00-4D71AB734A0E}"/>
              </a:ext>
            </a:extLst>
          </p:cNvPr>
          <p:cNvSpPr/>
          <p:nvPr/>
        </p:nvSpPr>
        <p:spPr>
          <a:xfrm>
            <a:off x="335360" y="6334780"/>
            <a:ext cx="82089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ru-RU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* 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Meta </a:t>
            </a:r>
            <a:r>
              <a:rPr lang="ru-RU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признана чем-то там кем-то там</a:t>
            </a:r>
            <a:endParaRPr lang="ru-RU" sz="2400" dirty="0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2050" name="Picture 2" descr="No such thing as 'too early' to get started with machine ...">
            <a:extLst>
              <a:ext uri="{FF2B5EF4-FFF2-40B4-BE49-F238E27FC236}">
                <a16:creationId xmlns:a16="http://schemas.microsoft.com/office/drawing/2014/main" id="{6DCC93F6-3317-A95E-E8A2-F33919315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2346" y="4512347"/>
            <a:ext cx="2362376" cy="2326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4573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0992544" y="6237312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15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F4F1B9-2F94-4410-894E-D81FD3D4A0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87488" y="4437112"/>
            <a:ext cx="8712968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ru-RU" altLang="ru-RU" b="1" dirty="0">
                <a:solidFill>
                  <a:schemeClr val="bg1"/>
                </a:solidFill>
              </a:rPr>
              <a:t>Бороденко Ирина Николаевна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ru-RU" dirty="0">
                <a:solidFill>
                  <a:schemeClr val="bg1"/>
                </a:solidFill>
              </a:rPr>
              <a:t>Telegram:</a:t>
            </a:r>
            <a:r>
              <a:rPr lang="ru-RU" altLang="ru-RU" dirty="0">
                <a:solidFill>
                  <a:schemeClr val="bg1"/>
                </a:solidFill>
              </a:rPr>
              <a:t> </a:t>
            </a:r>
            <a:r>
              <a:rPr lang="en-US" altLang="ru-RU" dirty="0">
                <a:solidFill>
                  <a:schemeClr val="bg1"/>
                </a:solidFill>
              </a:rPr>
              <a:t>@Ishuny</a:t>
            </a:r>
            <a:r>
              <a:rPr lang="ru-RU" altLang="ru-RU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5" name="Нижний колонтитул 6">
            <a:extLst>
              <a:ext uri="{FF2B5EF4-FFF2-40B4-BE49-F238E27FC236}">
                <a16:creationId xmlns:a16="http://schemas.microsoft.com/office/drawing/2014/main" id="{B7A39069-6067-4B52-971F-5D9059BC613C}"/>
              </a:ext>
            </a:extLst>
          </p:cNvPr>
          <p:cNvSpPr txBox="1">
            <a:spLocks/>
          </p:cNvSpPr>
          <p:nvPr/>
        </p:nvSpPr>
        <p:spPr>
          <a:xfrm>
            <a:off x="2775754" y="238955"/>
            <a:ext cx="6307816" cy="4492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Контакты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53C59D08-E4A5-40F7-AA80-7E0D470335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64706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9CEEC138-E88A-4867-AECC-23082E39D24A}"/>
              </a:ext>
            </a:extLst>
          </p:cNvPr>
          <p:cNvCxnSpPr>
            <a:cxnSpLocks/>
          </p:cNvCxnSpPr>
          <p:nvPr/>
        </p:nvCxnSpPr>
        <p:spPr>
          <a:xfrm flipV="1">
            <a:off x="169187" y="924745"/>
            <a:ext cx="12022813" cy="1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A7F62A9A-59C9-498A-A852-EB4D6AA4A34F}"/>
              </a:ext>
            </a:extLst>
          </p:cNvPr>
          <p:cNvSpPr/>
          <p:nvPr/>
        </p:nvSpPr>
        <p:spPr>
          <a:xfrm>
            <a:off x="11556147" y="101277"/>
            <a:ext cx="314903" cy="523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F4F1B9-2F94-4410-894E-D81FD3D4A0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99456" y="1052736"/>
            <a:ext cx="8712968" cy="304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ru-RU" altLang="ru-RU" b="1" dirty="0">
                <a:solidFill>
                  <a:schemeClr val="bg1"/>
                </a:solidFill>
              </a:rPr>
              <a:t>Долганов Антон Юрьевич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ru-RU" u="sng" dirty="0">
                <a:solidFill>
                  <a:schemeClr val="bg1"/>
                </a:solidFill>
              </a:rPr>
              <a:t>ai@day-ural.ru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ru-RU" altLang="ru-RU" dirty="0">
                <a:solidFill>
                  <a:schemeClr val="bg1"/>
                </a:solidFill>
              </a:rPr>
              <a:t>В основном пишем в  </a:t>
            </a:r>
            <a:r>
              <a:rPr lang="en-US" altLang="ru-RU" dirty="0" err="1">
                <a:solidFill>
                  <a:schemeClr val="bg1"/>
                </a:solidFill>
              </a:rPr>
              <a:t>tg</a:t>
            </a:r>
            <a:r>
              <a:rPr lang="en-US" altLang="ru-RU" dirty="0">
                <a:solidFill>
                  <a:schemeClr val="bg1"/>
                </a:solidFill>
              </a:rPr>
              <a:t> </a:t>
            </a:r>
            <a:r>
              <a:rPr lang="ru-RU" altLang="ru-RU" dirty="0">
                <a:solidFill>
                  <a:schemeClr val="bg1"/>
                </a:solidFill>
              </a:rPr>
              <a:t>Канале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ru-RU" altLang="ru-RU" b="1" dirty="0">
                <a:solidFill>
                  <a:schemeClr val="bg1"/>
                </a:solidFill>
              </a:rPr>
              <a:t>Машинное Обучение (Сбер, 2025)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ru-RU" dirty="0">
                <a:solidFill>
                  <a:schemeClr val="bg1"/>
                </a:solidFill>
              </a:rPr>
              <a:t>Telegram: </a:t>
            </a:r>
            <a:r>
              <a:rPr lang="ru-RU" altLang="ru-RU" dirty="0">
                <a:solidFill>
                  <a:schemeClr val="bg1"/>
                </a:solidFill>
              </a:rPr>
              <a:t>+7-912-665-32-97 / </a:t>
            </a:r>
            <a:r>
              <a:rPr lang="en-US" altLang="ru-RU" dirty="0">
                <a:solidFill>
                  <a:schemeClr val="bg1"/>
                </a:solidFill>
              </a:rPr>
              <a:t>@</a:t>
            </a:r>
            <a:r>
              <a:rPr lang="en-US" altLang="ru-RU" dirty="0" err="1">
                <a:solidFill>
                  <a:schemeClr val="bg1"/>
                </a:solidFill>
              </a:rPr>
              <a:t>not_olga</a:t>
            </a:r>
            <a:endParaRPr lang="ru-RU" altLang="ru-RU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Tx/>
              <a:buNone/>
            </a:pPr>
            <a:endParaRPr lang="ru-RU" alt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760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1064552" y="6309320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16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46283" y="4047475"/>
            <a:ext cx="72994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7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  <a:r>
              <a:rPr lang="en-US" sz="8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  <a:r>
              <a:rPr lang="en-US" sz="8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  <a:r>
              <a:rPr lang="en-US" sz="9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  <a:r>
              <a:rPr lang="en-US" sz="115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  <a:r>
              <a:rPr lang="en-US" sz="9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  <a:r>
              <a:rPr lang="en-US" sz="8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  <a:r>
              <a:rPr lang="en-US" sz="8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  <a:r>
              <a:rPr lang="en-US" sz="7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  <a:endParaRPr lang="ru-RU" sz="6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Нижний колонтитул 6">
            <a:extLst>
              <a:ext uri="{FF2B5EF4-FFF2-40B4-BE49-F238E27FC236}">
                <a16:creationId xmlns:a16="http://schemas.microsoft.com/office/drawing/2014/main" id="{F1CC6BC9-48CA-49F2-8F95-58CDE34BEF47}"/>
              </a:ext>
            </a:extLst>
          </p:cNvPr>
          <p:cNvSpPr txBox="1">
            <a:spLocks/>
          </p:cNvSpPr>
          <p:nvPr/>
        </p:nvSpPr>
        <p:spPr>
          <a:xfrm>
            <a:off x="2775754" y="238955"/>
            <a:ext cx="6307816" cy="4492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spc="-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Введение в курс. Антон Долганов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61D7B529-F0D4-464F-B21F-2E4DFC741F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64706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05D0D1A7-F68F-4DF0-BEF3-E5C81FEB8124}"/>
              </a:ext>
            </a:extLst>
          </p:cNvPr>
          <p:cNvCxnSpPr>
            <a:cxnSpLocks/>
          </p:cNvCxnSpPr>
          <p:nvPr/>
        </p:nvCxnSpPr>
        <p:spPr>
          <a:xfrm flipV="1">
            <a:off x="169187" y="924745"/>
            <a:ext cx="12022813" cy="1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0894BCBA-66D4-4117-AEAD-E62DD9D583D8}"/>
              </a:ext>
            </a:extLst>
          </p:cNvPr>
          <p:cNvSpPr txBox="1">
            <a:spLocks/>
          </p:cNvSpPr>
          <p:nvPr/>
        </p:nvSpPr>
        <p:spPr>
          <a:xfrm>
            <a:off x="1896117" y="2166286"/>
            <a:ext cx="8568952" cy="8277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6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Вопросы, пожелания, предложения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65A395D8-9EF5-4219-A04F-43607E633574}"/>
              </a:ext>
            </a:extLst>
          </p:cNvPr>
          <p:cNvSpPr/>
          <p:nvPr/>
        </p:nvSpPr>
        <p:spPr>
          <a:xfrm>
            <a:off x="11556147" y="101277"/>
            <a:ext cx="314903" cy="523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4563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68609" y="2204864"/>
            <a:ext cx="566707" cy="472256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63552" y="116636"/>
            <a:ext cx="7920880" cy="615553"/>
          </a:xfrm>
        </p:spPr>
        <p:txBody>
          <a:bodyPr vert="horz" wrap="square" lIns="0" tIns="0" rIns="0" bIns="0" rtlCol="0" anchor="t">
            <a:spAutoFit/>
          </a:bodyPr>
          <a:lstStyle/>
          <a:p>
            <a:pPr marL="247644" marR="5080">
              <a:lnSpc>
                <a:spcPct val="100400"/>
              </a:lnSpc>
            </a:pPr>
            <a:r>
              <a:rPr lang="ru-RU" sz="4000" b="1" spc="-5" dirty="0">
                <a:solidFill>
                  <a:schemeClr val="bg1"/>
                </a:solidFill>
              </a:rPr>
              <a:t>Как же можно делать песни…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1064553" y="6309321"/>
            <a:ext cx="493060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</a:rPr>
              <a:pPr/>
              <a:t>2</a:t>
            </a:fld>
            <a:endParaRPr lang="ru-RU" sz="2400" spc="-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E001F1-DB06-457D-82D0-3F142DAF8AFA}"/>
              </a:ext>
            </a:extLst>
          </p:cNvPr>
          <p:cNvSpPr txBox="1"/>
          <p:nvPr/>
        </p:nvSpPr>
        <p:spPr>
          <a:xfrm>
            <a:off x="2639616" y="980731"/>
            <a:ext cx="896448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Антон Юрьевич Долганов</a:t>
            </a:r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32 года</a:t>
            </a:r>
            <a:endParaRPr lang="en-US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E001F1-DB06-457D-82D0-3F142DAF8AFA}"/>
              </a:ext>
            </a:extLst>
          </p:cNvPr>
          <p:cNvSpPr txBox="1"/>
          <p:nvPr/>
        </p:nvSpPr>
        <p:spPr>
          <a:xfrm>
            <a:off x="551384" y="2564906"/>
            <a:ext cx="11377264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ru-RU" sz="2000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Кандидат технических наук</a:t>
            </a:r>
            <a:r>
              <a:rPr lang="ru-RU" sz="20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</a:p>
          <a:p>
            <a:pPr lvl="0"/>
            <a:r>
              <a:rPr lang="ru-RU" sz="20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Специальность: 05.11.17 - Приборы, системы и изделия медицинского назначения 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endParaRPr lang="ru-RU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Информационная система поддержки принятия решения врача при лечении заболеваний, сопровождающихся нарушениями регуляции вегетативной нервной системы 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BE001F1-DB06-457D-82D0-3F142DAF8AFA}"/>
              </a:ext>
            </a:extLst>
          </p:cNvPr>
          <p:cNvSpPr txBox="1"/>
          <p:nvPr/>
        </p:nvSpPr>
        <p:spPr>
          <a:xfrm>
            <a:off x="551384" y="1412776"/>
            <a:ext cx="9433048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400" b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УрФУ</a:t>
            </a:r>
            <a:endParaRPr lang="en-US" sz="2400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ru-RU" sz="2000" b="1" i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Специалитет</a:t>
            </a:r>
            <a:r>
              <a:rPr lang="ru-RU" sz="20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 Медицинская физика  (Физфак </a:t>
            </a:r>
            <a:r>
              <a:rPr lang="ru-RU" sz="2000" i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УргУ</a:t>
            </a:r>
            <a:r>
              <a:rPr lang="ru-RU" sz="20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)</a:t>
            </a:r>
          </a:p>
          <a:p>
            <a:r>
              <a:rPr lang="ru-RU" sz="2000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Аспирантура</a:t>
            </a:r>
            <a:r>
              <a:rPr lang="ru-RU" sz="20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Информатика и вычислительная техника (ИРИТ-РТФ);</a:t>
            </a:r>
          </a:p>
        </p:txBody>
      </p:sp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01" y="1"/>
            <a:ext cx="1769839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2" name="Прямая соединительная линия 21"/>
          <p:cNvCxnSpPr/>
          <p:nvPr/>
        </p:nvCxnSpPr>
        <p:spPr>
          <a:xfrm flipV="1">
            <a:off x="-96688" y="836712"/>
            <a:ext cx="12192000" cy="72008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AE2F3ED0-93D0-4CC0-A297-6D97C0D4D5A9}"/>
              </a:ext>
            </a:extLst>
          </p:cNvPr>
          <p:cNvSpPr/>
          <p:nvPr/>
        </p:nvSpPr>
        <p:spPr>
          <a:xfrm>
            <a:off x="11556540" y="138599"/>
            <a:ext cx="3145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E001F1-DB06-457D-82D0-3F142DAF8AFA}"/>
              </a:ext>
            </a:extLst>
          </p:cNvPr>
          <p:cNvSpPr txBox="1"/>
          <p:nvPr/>
        </p:nvSpPr>
        <p:spPr>
          <a:xfrm>
            <a:off x="623392" y="4221091"/>
            <a:ext cx="11161240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УрФУ</a:t>
            </a:r>
            <a:endParaRPr lang="en-US" sz="2000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Доцент УНЦ ИИ(преподавал/-ю магистрантам)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Машинное обучение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(</a:t>
            </a: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Интеллектуальные информационные системы и технологии в медицине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Прикладной анализ данных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)</a:t>
            </a:r>
            <a:endParaRPr lang="ru-RU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Обработка естественного языка (ИИИ)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 Science Competition (Practical Artificial Intelligence)</a:t>
            </a:r>
            <a:endParaRPr lang="ru-RU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Информационные технологии и сервисы (бакалавриат ТОП-ИИ, ТОП-ИТ)</a:t>
            </a:r>
          </a:p>
        </p:txBody>
      </p:sp>
      <p:pic>
        <p:nvPicPr>
          <p:cNvPr id="12" name="Picture 8" descr="Логотип УрГУ.jpg">
            <a:extLst>
              <a:ext uri="{FF2B5EF4-FFF2-40B4-BE49-F238E27FC236}">
                <a16:creationId xmlns:a16="http://schemas.microsoft.com/office/drawing/2014/main" id="{8BDF1FDF-344C-48DE-B5DB-CA8EFDF9AB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344" b="98438" l="3000" r="97500">
                        <a14:foregroundMark x1="7500" y1="19531" x2="32000" y2="10156"/>
                        <a14:foregroundMark x1="52244" y1="7813" x2="59000" y2="7031"/>
                        <a14:foregroundMark x1="48874" y1="8203" x2="52244" y2="7813"/>
                        <a14:foregroundMark x1="45496" y1="8594" x2="48874" y2="8203"/>
                        <a14:foregroundMark x1="42126" y1="8984" x2="45496" y2="8594"/>
                        <a14:foregroundMark x1="38748" y1="9375" x2="42126" y2="8984"/>
                        <a14:foregroundMark x1="35370" y1="9766" x2="38748" y2="9375"/>
                        <a14:foregroundMark x1="32000" y1="10156" x2="35370" y2="9766"/>
                        <a14:foregroundMark x1="60971" y1="7813" x2="90500" y2="19531"/>
                        <a14:foregroundMark x1="59000" y1="7031" x2="60971" y2="7813"/>
                        <a14:foregroundMark x1="31498" y1="28125" x2="51000" y2="25781"/>
                        <a14:foregroundMark x1="30009" y1="28304" x2="31498" y2="28125"/>
                        <a14:foregroundMark x1="28245" y1="28516" x2="29098" y2="28413"/>
                        <a14:foregroundMark x1="25000" y1="28906" x2="28245" y2="28516"/>
                        <a14:foregroundMark x1="51000" y1="25781" x2="77500" y2="28125"/>
                        <a14:foregroundMark x1="22500" y1="38281" x2="23000" y2="56641"/>
                        <a14:foregroundMark x1="40500" y1="37891" x2="41000" y2="57422"/>
                        <a14:foregroundMark x1="58000" y1="38672" x2="60500" y2="58203"/>
                        <a14:foregroundMark x1="78000" y1="38672" x2="79500" y2="54688"/>
                        <a14:foregroundMark x1="16000" y1="68359" x2="72500" y2="66016"/>
                        <a14:foregroundMark x1="72500" y1="66016" x2="80500" y2="66797"/>
                        <a14:foregroundMark x1="17077" y1="89453" x2="18000" y2="91016"/>
                        <a14:foregroundMark x1="12000" y1="80859" x2="17077" y2="89453"/>
                        <a14:foregroundMark x1="12500" y1="98047" x2="22000" y2="95703"/>
                        <a14:foregroundMark x1="34768" y1="88672" x2="36000" y2="97656"/>
                        <a14:foregroundMark x1="34500" y1="86719" x2="34768" y2="88672"/>
                        <a14:foregroundMark x1="57000" y1="82813" x2="55000" y2="98438"/>
                        <a14:foregroundMark x1="81521" y1="90625" x2="83000" y2="92188"/>
                        <a14:foregroundMark x1="80412" y1="89453" x2="81521" y2="90625"/>
                        <a14:foregroundMark x1="79303" y1="88281" x2="80412" y2="89453"/>
                        <a14:foregroundMark x1="74500" y1="83203" x2="79303" y2="88281"/>
                        <a14:foregroundMark x1="50500" y1="2344" x2="50500" y2="2344"/>
                        <a14:foregroundMark x1="3000" y1="21094" x2="3000" y2="21094"/>
                        <a14:foregroundMark x1="97500" y1="21094" x2="97500" y2="21094"/>
                        <a14:backgroundMark x1="40000" y1="88672" x2="40000" y2="88672"/>
                        <a14:backgroundMark x1="49000" y1="8594" x2="49000" y2="8594"/>
                        <a14:backgroundMark x1="49000" y1="8203" x2="49000" y2="8203"/>
                        <a14:backgroundMark x1="50500" y1="8203" x2="50500" y2="8203"/>
                        <a14:backgroundMark x1="50500" y1="7813" x2="50500" y2="7813"/>
                        <a14:backgroundMark x1="46500" y1="9375" x2="46500" y2="9375"/>
                        <a14:backgroundMark x1="47000" y1="8984" x2="47000" y2="8984"/>
                        <a14:backgroundMark x1="47500" y1="8594" x2="47500" y2="8594"/>
                        <a14:backgroundMark x1="51000" y1="8594" x2="51000" y2="8594"/>
                        <a14:backgroundMark x1="52000" y1="8594" x2="52000" y2="8594"/>
                        <a14:backgroundMark x1="45500" y1="9766" x2="45500" y2="9766"/>
                        <a14:backgroundMark x1="29500" y1="28906" x2="29500" y2="28906"/>
                        <a14:backgroundMark x1="31500" y1="28516" x2="31500" y2="28516"/>
                        <a14:backgroundMark x1="32500" y1="28516" x2="32500" y2="28516"/>
                        <a14:backgroundMark x1="31000" y1="28516" x2="31000" y2="28516"/>
                        <a14:backgroundMark x1="30500" y1="28906" x2="29500" y2="28906"/>
                        <a14:backgroundMark x1="29000" y1="28906" x2="29000" y2="28906"/>
                        <a14:backgroundMark x1="20000" y1="89453" x2="20000" y2="89453"/>
                        <a14:backgroundMark x1="81000" y1="90625" x2="81000" y2="90625"/>
                        <a14:backgroundMark x1="81000" y1="89453" x2="81000" y2="89453"/>
                        <a14:backgroundMark x1="81000" y1="89453" x2="81000" y2="89453"/>
                        <a14:backgroundMark x1="80500" y1="88281" x2="80500" y2="88281"/>
                        <a14:backgroundMark x1="31500" y1="28125" x2="31500" y2="28125"/>
                        <a14:backgroundMark x1="33000" y1="28516" x2="33000" y2="28516"/>
                        <a14:backgroundMark x1="68000" y1="28516" x2="68000" y2="28516"/>
                        <a14:backgroundMark x1="45500" y1="8984" x2="45500" y2="89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8449" y="1052739"/>
            <a:ext cx="1430855" cy="1831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0093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7" grpId="0"/>
      <p:bldP spid="18" grpId="0"/>
      <p:bldP spid="15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0848528" y="6358493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3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27384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3" name="Прямая соединительная линия 12"/>
          <p:cNvCxnSpPr>
            <a:cxnSpLocks/>
          </p:cNvCxnSpPr>
          <p:nvPr/>
        </p:nvCxnSpPr>
        <p:spPr>
          <a:xfrm>
            <a:off x="10817" y="962067"/>
            <a:ext cx="12181183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93067784-752C-48BF-9F66-E57B3B7C1ADC}"/>
              </a:ext>
            </a:extLst>
          </p:cNvPr>
          <p:cNvSpPr/>
          <p:nvPr/>
        </p:nvSpPr>
        <p:spPr>
          <a:xfrm>
            <a:off x="11556540" y="138599"/>
            <a:ext cx="3145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B75EFEE-127C-41A5-B36C-E47081597D83}"/>
              </a:ext>
            </a:extLst>
          </p:cNvPr>
          <p:cNvSpPr txBox="1"/>
          <p:nvPr/>
        </p:nvSpPr>
        <p:spPr>
          <a:xfrm>
            <a:off x="191344" y="1052736"/>
            <a:ext cx="784616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реализовывал грант от УМНИК НТИ-</a:t>
            </a:r>
            <a:r>
              <a:rPr lang="ru-RU" sz="18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ХелсНет</a:t>
            </a: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по проекту «Разработка системы оценки уровня физической подготовки человека по данным изменений его функционального состояния при помощи </a:t>
            </a:r>
            <a:r>
              <a:rPr lang="ru-RU" sz="1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методов машинного обучения</a:t>
            </a: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»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C3105A-F098-4661-9A3F-BAAC4B0AE562}"/>
              </a:ext>
            </a:extLst>
          </p:cNvPr>
          <p:cNvSpPr txBox="1"/>
          <p:nvPr/>
        </p:nvSpPr>
        <p:spPr>
          <a:xfrm>
            <a:off x="263352" y="2204864"/>
            <a:ext cx="784616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получал Стипендию Президента РФ по тематике «Разработка методики применения </a:t>
            </a:r>
            <a:r>
              <a:rPr lang="ru-RU" sz="1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методов машинного обучения </a:t>
            </a: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 задаче косвенной оценки артериального давления по данным электрокардиографии»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F336C58-E435-4EA4-95AE-7B556E43060D}"/>
              </a:ext>
            </a:extLst>
          </p:cNvPr>
          <p:cNvSpPr txBox="1"/>
          <p:nvPr/>
        </p:nvSpPr>
        <p:spPr>
          <a:xfrm>
            <a:off x="335360" y="3429000"/>
            <a:ext cx="79208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https://grants.extech.ru/grants/res/winners.php?OZ=4&amp;TZ=U&amp;year=2019</a:t>
            </a:r>
            <a:endParaRPr lang="ru-RU" sz="1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249AEC5-0EEB-4664-A9B0-AC858CF56C11}"/>
              </a:ext>
            </a:extLst>
          </p:cNvPr>
          <p:cNvSpPr txBox="1"/>
          <p:nvPr/>
        </p:nvSpPr>
        <p:spPr>
          <a:xfrm>
            <a:off x="119336" y="3789040"/>
            <a:ext cx="812121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получил грант Президента РФ с темой «Интерпретации результатов моделей </a:t>
            </a:r>
            <a:r>
              <a:rPr lang="ru-RU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машинного обучения </a:t>
            </a:r>
            <a:r>
              <a:rPr lang="ru-RU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при анализе биомедицинских сигналов» 	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8906921-A8FA-4579-AF73-45C74F518260}"/>
              </a:ext>
            </a:extLst>
          </p:cNvPr>
          <p:cNvSpPr txBox="1"/>
          <p:nvPr/>
        </p:nvSpPr>
        <p:spPr>
          <a:xfrm>
            <a:off x="2423592" y="4653136"/>
            <a:ext cx="62468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https://grants.extech.ru/show_news.php?id=251</a:t>
            </a:r>
            <a:endParaRPr lang="ru-RU" dirty="0"/>
          </a:p>
        </p:txBody>
      </p:sp>
      <p:pic>
        <p:nvPicPr>
          <p:cNvPr id="20" name="Picture 3">
            <a:extLst>
              <a:ext uri="{FF2B5EF4-FFF2-40B4-BE49-F238E27FC236}">
                <a16:creationId xmlns:a16="http://schemas.microsoft.com/office/drawing/2014/main" id="{9022D1FF-A546-4A01-8CBA-D0A14B9C5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3724" y="1454845"/>
            <a:ext cx="3033350" cy="13030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Заголовок 1"/>
          <p:cNvSpPr txBox="1">
            <a:spLocks/>
          </p:cNvSpPr>
          <p:nvPr/>
        </p:nvSpPr>
        <p:spPr>
          <a:xfrm>
            <a:off x="1847528" y="35390"/>
            <a:ext cx="7920880" cy="8277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О преподавателе</a:t>
            </a:r>
            <a:endParaRPr lang="ru-RU" sz="3200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3863752" y="6237312"/>
            <a:ext cx="44832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https://rscf.ru/project/24-79-00218/</a:t>
            </a:r>
            <a:endParaRPr lang="ru-RU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49AEC5-0EEB-4664-A9B0-AC858CF56C11}"/>
              </a:ext>
            </a:extLst>
          </p:cNvPr>
          <p:cNvSpPr txBox="1"/>
          <p:nvPr/>
        </p:nvSpPr>
        <p:spPr>
          <a:xfrm>
            <a:off x="191344" y="5085184"/>
            <a:ext cx="812121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получил грант РНФ с темой «Разработка методологии анализа результатов </a:t>
            </a:r>
            <a:r>
              <a:rPr lang="ru-RU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окулографических</a:t>
            </a:r>
            <a:r>
              <a:rPr lang="ru-RU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исследований с использованием интерпретируемых методов </a:t>
            </a:r>
            <a:r>
              <a:rPr lang="ru-RU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машинного обучения</a:t>
            </a:r>
            <a:r>
              <a:rPr lang="ru-RU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» 	</a:t>
            </a:r>
          </a:p>
        </p:txBody>
      </p:sp>
    </p:spTree>
    <p:extLst>
      <p:ext uri="{BB962C8B-B14F-4D97-AF65-F5344CB8AC3E}">
        <p14:creationId xmlns:p14="http://schemas.microsoft.com/office/powerpoint/2010/main" val="2967267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0419" y="3429000"/>
            <a:ext cx="2060163" cy="26642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63552" y="116636"/>
            <a:ext cx="7920880" cy="615553"/>
          </a:xfrm>
        </p:spPr>
        <p:txBody>
          <a:bodyPr vert="horz" wrap="square" lIns="0" tIns="0" rIns="0" bIns="0" rtlCol="0" anchor="t">
            <a:spAutoFit/>
          </a:bodyPr>
          <a:lstStyle/>
          <a:p>
            <a:pPr marL="247644" marR="5080">
              <a:lnSpc>
                <a:spcPct val="100400"/>
              </a:lnSpc>
            </a:pPr>
            <a:r>
              <a:rPr lang="ru-RU" sz="4000" b="1" spc="-5" dirty="0">
                <a:solidFill>
                  <a:schemeClr val="bg1"/>
                </a:solidFill>
              </a:rPr>
              <a:t>Много книжек я читал…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1064553" y="6309321"/>
            <a:ext cx="493060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</a:rPr>
              <a:pPr/>
              <a:t>4</a:t>
            </a:fld>
            <a:endParaRPr lang="ru-RU" sz="2400" spc="-1" dirty="0">
              <a:solidFill>
                <a:schemeClr val="bg1"/>
              </a:solidFill>
            </a:endParaRPr>
          </a:p>
        </p:txBody>
      </p:sp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01" y="1"/>
            <a:ext cx="1769839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2" name="Прямая соединительная линия 21"/>
          <p:cNvCxnSpPr/>
          <p:nvPr/>
        </p:nvCxnSpPr>
        <p:spPr>
          <a:xfrm flipV="1">
            <a:off x="-96688" y="836712"/>
            <a:ext cx="12192000" cy="72008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AE2F3ED0-93D0-4CC0-A297-6D97C0D4D5A9}"/>
              </a:ext>
            </a:extLst>
          </p:cNvPr>
          <p:cNvSpPr/>
          <p:nvPr/>
        </p:nvSpPr>
        <p:spPr>
          <a:xfrm>
            <a:off x="11556540" y="138599"/>
            <a:ext cx="3145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E001F1-DB06-457D-82D0-3F142DAF8AFA}"/>
              </a:ext>
            </a:extLst>
          </p:cNvPr>
          <p:cNvSpPr txBox="1"/>
          <p:nvPr/>
        </p:nvSpPr>
        <p:spPr>
          <a:xfrm>
            <a:off x="335360" y="3501008"/>
            <a:ext cx="9760760" cy="184665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000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Базовые компетенции для реализации дисциплин в области искусственного интеллекта</a:t>
            </a:r>
            <a:r>
              <a:rPr lang="en-US" sz="2000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</a:p>
          <a:p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(</a:t>
            </a: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НИУ  Высшая Школа Экономики 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)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Математика машинного обучения</a:t>
            </a:r>
            <a:endParaRPr lang="en-US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Машинное обучение</a:t>
            </a:r>
            <a:endParaRPr lang="en-US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Языки программирования и алгоритмы в искусственном интеллекте</a:t>
            </a:r>
            <a:endParaRPr lang="en-US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E001F1-DB06-457D-82D0-3F142DAF8AFA}"/>
              </a:ext>
            </a:extLst>
          </p:cNvPr>
          <p:cNvSpPr txBox="1"/>
          <p:nvPr/>
        </p:nvSpPr>
        <p:spPr>
          <a:xfrm>
            <a:off x="479376" y="1412776"/>
            <a:ext cx="7632848" cy="12618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000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Летняя цифровая школа.</a:t>
            </a:r>
            <a:r>
              <a:rPr lang="en-US" sz="2000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</a:p>
          <a:p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(</a:t>
            </a: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АНО ДПО  Корпоративный университет Сбербанка 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)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Трек </a:t>
            </a:r>
            <a:r>
              <a:rPr lang="ru-RU" i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</a:t>
            </a:r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i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Engineering</a:t>
            </a:r>
            <a:r>
              <a:rPr lang="en-US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Трек </a:t>
            </a:r>
            <a:r>
              <a:rPr lang="ru-RU" i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</a:t>
            </a:r>
            <a:r>
              <a:rPr lang="ru-RU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Science* 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0E20D77F-4763-494A-8A91-555239285FE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2307" y="1196755"/>
            <a:ext cx="3216783" cy="22646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4D6C1808-D252-4FBB-9F79-D286E000C71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692" t="2032" r="4869" b="182"/>
          <a:stretch/>
        </p:blipFill>
        <p:spPr>
          <a:xfrm>
            <a:off x="9530146" y="3717032"/>
            <a:ext cx="1891103" cy="273630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8328" y="4005065"/>
            <a:ext cx="1944216" cy="25143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5390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63552" y="116636"/>
            <a:ext cx="7920880" cy="615553"/>
          </a:xfrm>
        </p:spPr>
        <p:txBody>
          <a:bodyPr vert="horz" wrap="square" lIns="0" tIns="0" rIns="0" bIns="0" rtlCol="0" anchor="t">
            <a:spAutoFit/>
          </a:bodyPr>
          <a:lstStyle/>
          <a:p>
            <a:pPr marL="247644" marR="5080">
              <a:lnSpc>
                <a:spcPct val="100400"/>
              </a:lnSpc>
            </a:pPr>
            <a:r>
              <a:rPr lang="ru-RU" sz="4000" b="1" spc="-5" dirty="0">
                <a:solidFill>
                  <a:schemeClr val="bg1"/>
                </a:solidFill>
              </a:rPr>
              <a:t>Много фокусов видал…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1064553" y="6309321"/>
            <a:ext cx="493060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</a:rPr>
              <a:pPr/>
              <a:t>5</a:t>
            </a:fld>
            <a:endParaRPr lang="ru-RU" sz="2400" spc="-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BE001F1-DB06-457D-82D0-3F142DAF8AFA}"/>
              </a:ext>
            </a:extLst>
          </p:cNvPr>
          <p:cNvSpPr txBox="1"/>
          <p:nvPr/>
        </p:nvSpPr>
        <p:spPr>
          <a:xfrm>
            <a:off x="551384" y="5301209"/>
            <a:ext cx="9433048" cy="13542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Natural Language Processing </a:t>
            </a:r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(DeepLearning.AI)</a:t>
            </a:r>
            <a:endParaRPr lang="en-US" b="1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Natural Language Processing with Classification and Vector Spaces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Natural Language Processing with Probabilistic Models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Natural Language Processing with Sequence Models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Natural Language Processing with Attention Models</a:t>
            </a:r>
          </a:p>
        </p:txBody>
      </p:sp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01" y="1"/>
            <a:ext cx="1769839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2" name="Прямая соединительная линия 21"/>
          <p:cNvCxnSpPr/>
          <p:nvPr/>
        </p:nvCxnSpPr>
        <p:spPr>
          <a:xfrm flipV="1">
            <a:off x="-96688" y="836712"/>
            <a:ext cx="12192000" cy="72008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AE2F3ED0-93D0-4CC0-A297-6D97C0D4D5A9}"/>
              </a:ext>
            </a:extLst>
          </p:cNvPr>
          <p:cNvSpPr/>
          <p:nvPr/>
        </p:nvSpPr>
        <p:spPr>
          <a:xfrm>
            <a:off x="11556540" y="138599"/>
            <a:ext cx="3145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E001F1-DB06-457D-82D0-3F142DAF8AFA}"/>
              </a:ext>
            </a:extLst>
          </p:cNvPr>
          <p:cNvSpPr txBox="1"/>
          <p:nvPr/>
        </p:nvSpPr>
        <p:spPr>
          <a:xfrm>
            <a:off x="479376" y="3429000"/>
            <a:ext cx="11449272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Deep Learning </a:t>
            </a:r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(DeepLearning.AI)</a:t>
            </a:r>
            <a:endParaRPr lang="en-US" b="1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Neural Networks and Deep Learning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Improving Deep Neural Networks: </a:t>
            </a:r>
            <a:r>
              <a:rPr lang="en-US" sz="1600" i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Hyperparameter</a:t>
            </a:r>
            <a:r>
              <a:rPr lang="en-US" sz="16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Tuning, Regularization and Optimization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Convolutional Neural Networks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Structuring Machine Learning Projects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Sequence Models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E001F1-DB06-457D-82D0-3F142DAF8AFA}"/>
              </a:ext>
            </a:extLst>
          </p:cNvPr>
          <p:cNvSpPr txBox="1"/>
          <p:nvPr/>
        </p:nvSpPr>
        <p:spPr>
          <a:xfrm>
            <a:off x="407368" y="1772818"/>
            <a:ext cx="11449272" cy="13542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DeepLearning.AI </a:t>
            </a:r>
            <a:r>
              <a:rPr lang="en-US" b="1" i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TensorFlow</a:t>
            </a:r>
            <a:r>
              <a:rPr lang="en-US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Developer </a:t>
            </a:r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(DeepLearning.AI)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Introduction to </a:t>
            </a:r>
            <a:r>
              <a:rPr lang="en-US" sz="1600" i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TensorFlow</a:t>
            </a:r>
            <a:r>
              <a:rPr lang="en-US" sz="16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for Artificial Intelligence, Machine Learning, and Deep Learning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Convolutional Neural Networks in </a:t>
            </a:r>
            <a:r>
              <a:rPr lang="en-US" sz="1600" i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TensorFlow</a:t>
            </a:r>
            <a:endParaRPr lang="en-US" sz="1600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Natural Language Processing in </a:t>
            </a:r>
            <a:r>
              <a:rPr lang="en-US" sz="1600" i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TensorFlow</a:t>
            </a:r>
            <a:endParaRPr lang="en-US" sz="1600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Sequences, Time Series and Prediction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E001F1-DB06-457D-82D0-3F142DAF8AFA}"/>
              </a:ext>
            </a:extLst>
          </p:cNvPr>
          <p:cNvSpPr txBox="1"/>
          <p:nvPr/>
        </p:nvSpPr>
        <p:spPr>
          <a:xfrm>
            <a:off x="407368" y="1196752"/>
            <a:ext cx="561662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Machine Learning </a:t>
            </a:r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(Stanford University)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6BADDA6-C7A4-4301-A108-46C15719C1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8208" y="5104554"/>
            <a:ext cx="2232248" cy="17385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81B9F36B-CDCE-4AF3-AE86-55ADCABC19C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" b="2163"/>
          <a:stretch/>
        </p:blipFill>
        <p:spPr>
          <a:xfrm>
            <a:off x="7464152" y="2348881"/>
            <a:ext cx="2088232" cy="15831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1FC5D6C3-3290-460D-A5EE-043140735F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23352" y="3645028"/>
            <a:ext cx="1968651" cy="161589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09720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DCE27C0-AB00-6B02-75A3-52B7237019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0707" y="872716"/>
            <a:ext cx="3684605" cy="2608105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63552" y="116636"/>
            <a:ext cx="7920880" cy="615553"/>
          </a:xfrm>
        </p:spPr>
        <p:txBody>
          <a:bodyPr vert="horz" wrap="square" lIns="0" tIns="0" rIns="0" bIns="0" rtlCol="0" anchor="t">
            <a:spAutoFit/>
          </a:bodyPr>
          <a:lstStyle/>
          <a:p>
            <a:pPr marL="247644" marR="5080">
              <a:lnSpc>
                <a:spcPct val="100400"/>
              </a:lnSpc>
            </a:pPr>
            <a:r>
              <a:rPr lang="ru-RU" sz="4000" b="1" spc="-5" dirty="0">
                <a:solidFill>
                  <a:schemeClr val="bg1"/>
                </a:solidFill>
              </a:rPr>
              <a:t>Много фокусов видал…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1064553" y="6309321"/>
            <a:ext cx="493060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</a:rPr>
              <a:pPr/>
              <a:t>6</a:t>
            </a:fld>
            <a:endParaRPr lang="ru-RU" sz="2400" spc="-1" dirty="0">
              <a:solidFill>
                <a:schemeClr val="bg1"/>
              </a:solidFill>
            </a:endParaRPr>
          </a:p>
        </p:txBody>
      </p:sp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01" y="1"/>
            <a:ext cx="1769839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2" name="Прямая соединительная линия 21"/>
          <p:cNvCxnSpPr/>
          <p:nvPr/>
        </p:nvCxnSpPr>
        <p:spPr>
          <a:xfrm flipV="1">
            <a:off x="-96688" y="836712"/>
            <a:ext cx="12192000" cy="72008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AE2F3ED0-93D0-4CC0-A297-6D97C0D4D5A9}"/>
              </a:ext>
            </a:extLst>
          </p:cNvPr>
          <p:cNvSpPr/>
          <p:nvPr/>
        </p:nvSpPr>
        <p:spPr>
          <a:xfrm>
            <a:off x="11556540" y="138599"/>
            <a:ext cx="3145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E001F1-DB06-457D-82D0-3F142DAF8AFA}"/>
              </a:ext>
            </a:extLst>
          </p:cNvPr>
          <p:cNvSpPr txBox="1"/>
          <p:nvPr/>
        </p:nvSpPr>
        <p:spPr>
          <a:xfrm>
            <a:off x="393236" y="2569407"/>
            <a:ext cx="642608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Нейронные сети и обработка текста</a:t>
            </a:r>
            <a:r>
              <a:rPr lang="en-US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(Samsung)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E001F1-DB06-457D-82D0-3F142DAF8AFA}"/>
              </a:ext>
            </a:extLst>
          </p:cNvPr>
          <p:cNvSpPr txBox="1"/>
          <p:nvPr/>
        </p:nvSpPr>
        <p:spPr>
          <a:xfrm>
            <a:off x="407368" y="1196752"/>
            <a:ext cx="972108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Нейронные сети и компьютерное зрение</a:t>
            </a:r>
            <a:r>
              <a:rPr lang="en-US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(Samsung)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66BB3D-0F0A-D68D-AB0D-41D68E11B21C}"/>
              </a:ext>
            </a:extLst>
          </p:cNvPr>
          <p:cNvSpPr txBox="1"/>
          <p:nvPr/>
        </p:nvSpPr>
        <p:spPr>
          <a:xfrm>
            <a:off x="407368" y="3965427"/>
            <a:ext cx="620938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Введение в соревновательные Data Science и </a:t>
            </a:r>
            <a:r>
              <a:rPr lang="ru-RU" b="1" i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Мachine</a:t>
            </a:r>
            <a:r>
              <a:rPr lang="ru-RU" b="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Learning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812F668-1CF1-472A-3D14-AFC4D45A9E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4192" y="2704884"/>
            <a:ext cx="3561667" cy="252108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CBBE613-C792-8474-3EAC-A7D67B446F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3433" y="4288447"/>
            <a:ext cx="3561667" cy="2521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379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0848528" y="6358493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7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27384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3" name="Прямая соединительная линия 12"/>
          <p:cNvCxnSpPr>
            <a:cxnSpLocks/>
          </p:cNvCxnSpPr>
          <p:nvPr/>
        </p:nvCxnSpPr>
        <p:spPr>
          <a:xfrm>
            <a:off x="10817" y="962067"/>
            <a:ext cx="12181183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93067784-752C-48BF-9F66-E57B3B7C1ADC}"/>
              </a:ext>
            </a:extLst>
          </p:cNvPr>
          <p:cNvSpPr/>
          <p:nvPr/>
        </p:nvSpPr>
        <p:spPr>
          <a:xfrm>
            <a:off x="11556540" y="138599"/>
            <a:ext cx="3145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9496" y="1103097"/>
            <a:ext cx="3960440" cy="536735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0096" y="1702250"/>
            <a:ext cx="3537753" cy="3993231"/>
          </a:xfrm>
          <a:prstGeom prst="rect">
            <a:avLst/>
          </a:prstGeom>
        </p:spPr>
      </p:pic>
      <p:sp>
        <p:nvSpPr>
          <p:cNvPr id="12" name="Нижний колонтитул 6"/>
          <p:cNvSpPr>
            <a:spLocks noGrp="1"/>
          </p:cNvSpPr>
          <p:nvPr>
            <p:ph type="ftr" idx="4294967295"/>
          </p:nvPr>
        </p:nvSpPr>
        <p:spPr>
          <a:xfrm>
            <a:off x="2783632" y="276278"/>
            <a:ext cx="6299938" cy="448652"/>
          </a:xfrm>
          <a:prstGeom prst="rect">
            <a:avLst/>
          </a:prstGeom>
        </p:spPr>
        <p:txBody>
          <a:bodyPr/>
          <a:lstStyle/>
          <a:p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О преподавателе</a:t>
            </a:r>
            <a:endParaRPr lang="ru-RU" sz="32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3818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8" name="Google Shape;138;p26"/>
          <p:cNvCxnSpPr/>
          <p:nvPr/>
        </p:nvCxnSpPr>
        <p:spPr>
          <a:xfrm>
            <a:off x="647911" y="571850"/>
            <a:ext cx="10957118" cy="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" name="Google Shape;139;p26"/>
          <p:cNvSpPr txBox="1"/>
          <p:nvPr/>
        </p:nvSpPr>
        <p:spPr>
          <a:xfrm>
            <a:off x="647910" y="696345"/>
            <a:ext cx="10264158" cy="879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117" rIns="121117" bIns="121117" anchor="t" anchorCtr="0">
            <a:noAutofit/>
          </a:bodyPr>
          <a:lstStyle/>
          <a:p>
            <a:r>
              <a:rPr lang="ru-RU" sz="3974" b="1" dirty="0">
                <a:solidFill>
                  <a:srgbClr val="F3F3F3"/>
                </a:solidFill>
                <a:latin typeface="Montserrat" panose="020B0604020202020204" charset="-52"/>
                <a:ea typeface="Montserrat Black"/>
                <a:cs typeface="Montserrat Black"/>
                <a:sym typeface="Montserrat Black"/>
              </a:rPr>
              <a:t>Структура курса: </a:t>
            </a:r>
            <a:r>
              <a:rPr lang="ru-RU" sz="3974" dirty="0">
                <a:solidFill>
                  <a:srgbClr val="FFC000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2 семестра</a:t>
            </a:r>
            <a:endParaRPr sz="3974" dirty="0">
              <a:solidFill>
                <a:srgbClr val="FFC000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40" name="Google Shape;140;p26"/>
          <p:cNvSpPr txBox="1"/>
          <p:nvPr/>
        </p:nvSpPr>
        <p:spPr>
          <a:xfrm>
            <a:off x="263352" y="2060848"/>
            <a:ext cx="4642294" cy="1028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117" bIns="121117" anchor="t" anchorCtr="0">
            <a:noAutofit/>
          </a:bodyPr>
          <a:lstStyle/>
          <a:p>
            <a:pPr algn="ctr"/>
            <a:r>
              <a:rPr lang="ru-RU" sz="3586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Классический </a:t>
            </a:r>
            <a:r>
              <a:rPr lang="en-US" sz="3586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ML</a:t>
            </a:r>
            <a:endParaRPr sz="3586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1" name="Google Shape;141;p26"/>
          <p:cNvCxnSpPr/>
          <p:nvPr/>
        </p:nvCxnSpPr>
        <p:spPr>
          <a:xfrm>
            <a:off x="647911" y="2955132"/>
            <a:ext cx="10957118" cy="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2" name="Google Shape;142;p26"/>
          <p:cNvSpPr txBox="1"/>
          <p:nvPr/>
        </p:nvSpPr>
        <p:spPr>
          <a:xfrm>
            <a:off x="3219211" y="108116"/>
            <a:ext cx="5753580" cy="362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117" tIns="121117" rIns="121117" bIns="121117" anchor="t" anchorCtr="0">
            <a:noAutofit/>
          </a:bodyPr>
          <a:lstStyle/>
          <a:p>
            <a:pPr algn="ctr"/>
            <a:r>
              <a:rPr lang="en-US" sz="106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Вебинар от ментора</a:t>
            </a:r>
            <a:endParaRPr sz="106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ctr"/>
            <a:endParaRPr sz="106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8" name="Google Shape;148;p26"/>
          <p:cNvSpPr/>
          <p:nvPr/>
        </p:nvSpPr>
        <p:spPr>
          <a:xfrm>
            <a:off x="1513959" y="2816231"/>
            <a:ext cx="277803" cy="277803"/>
          </a:xfrm>
          <a:prstGeom prst="ellipse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txBody>
          <a:bodyPr spcFirstLastPara="1" wrap="square" lIns="121117" tIns="121117" rIns="121117" bIns="121117" anchor="ctr" anchorCtr="0">
            <a:noAutofit/>
          </a:bodyPr>
          <a:lstStyle/>
          <a:p>
            <a:pPr algn="ctr"/>
            <a:r>
              <a:rPr lang="ru-RU" sz="2477" dirty="0">
                <a:solidFill>
                  <a:srgbClr val="FF0000"/>
                </a:solidFill>
              </a:rPr>
              <a:t>1</a:t>
            </a:r>
            <a:endParaRPr sz="2477" dirty="0">
              <a:solidFill>
                <a:srgbClr val="FF0000"/>
              </a:solidFill>
            </a:endParaRPr>
          </a:p>
        </p:txBody>
      </p:sp>
      <p:sp>
        <p:nvSpPr>
          <p:cNvPr id="150" name="Google Shape;150;p26"/>
          <p:cNvSpPr/>
          <p:nvPr/>
        </p:nvSpPr>
        <p:spPr>
          <a:xfrm>
            <a:off x="5830833" y="2816231"/>
            <a:ext cx="277803" cy="277803"/>
          </a:xfrm>
          <a:prstGeom prst="ellipse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txBody>
          <a:bodyPr spcFirstLastPara="1" wrap="square" lIns="121117" tIns="121117" rIns="121117" bIns="121117" anchor="ctr" anchorCtr="0">
            <a:noAutofit/>
          </a:bodyPr>
          <a:lstStyle/>
          <a:p>
            <a:pPr algn="ctr"/>
            <a:r>
              <a:rPr lang="ru-RU" sz="2477" dirty="0">
                <a:solidFill>
                  <a:srgbClr val="FF0000"/>
                </a:solidFill>
              </a:rPr>
              <a:t>2</a:t>
            </a:r>
            <a:endParaRPr sz="2477" dirty="0">
              <a:solidFill>
                <a:srgbClr val="FF0000"/>
              </a:solidFill>
            </a:endParaRPr>
          </a:p>
        </p:txBody>
      </p:sp>
      <p:sp>
        <p:nvSpPr>
          <p:cNvPr id="152" name="Google Shape;152;p26"/>
          <p:cNvSpPr txBox="1"/>
          <p:nvPr/>
        </p:nvSpPr>
        <p:spPr>
          <a:xfrm>
            <a:off x="695400" y="3122277"/>
            <a:ext cx="4642294" cy="3717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117" bIns="121117" anchor="t" anchorCtr="0">
            <a:noAutofit/>
          </a:bodyPr>
          <a:lstStyle/>
          <a:p>
            <a:pPr marL="284636" indent="-284636"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ru-RU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Введение</a:t>
            </a:r>
          </a:p>
          <a:p>
            <a:pPr marL="284636" indent="-284636"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ru-RU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Ключевые понятия </a:t>
            </a:r>
            <a:endParaRPr lang="en-US" sz="1992" dirty="0">
              <a:solidFill>
                <a:srgbClr val="F0F0F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84636" indent="-284636"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ru-RU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Основы работы с Данными</a:t>
            </a:r>
          </a:p>
          <a:p>
            <a:pPr marL="284636" indent="-284636"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ru-RU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Линейные модели </a:t>
            </a:r>
            <a:r>
              <a:rPr lang="en-US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ML</a:t>
            </a:r>
            <a:endParaRPr lang="ru-RU" sz="1992" dirty="0">
              <a:solidFill>
                <a:srgbClr val="F0F0F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84636" lvl="1" indent="-284636">
              <a:buClr>
                <a:srgbClr val="FFC000"/>
              </a:buClr>
              <a:buFont typeface="Wingdings" panose="05000000000000000000" pitchFamily="2" charset="2"/>
              <a:buChar char="Ø"/>
            </a:pPr>
            <a:r>
              <a:rPr lang="ru-RU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Регрессия</a:t>
            </a:r>
          </a:p>
          <a:p>
            <a:pPr marL="284636" lvl="1" indent="-284636">
              <a:buClr>
                <a:srgbClr val="FFC000"/>
              </a:buClr>
              <a:buFont typeface="Wingdings" panose="05000000000000000000" pitchFamily="2" charset="2"/>
              <a:buChar char="Ø"/>
            </a:pPr>
            <a:r>
              <a:rPr lang="ru-RU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Классификация</a:t>
            </a:r>
          </a:p>
          <a:p>
            <a:pPr marL="284636" lvl="1" indent="-284636">
              <a:buClr>
                <a:srgbClr val="FFC000"/>
              </a:buClr>
              <a:buFont typeface="Wingdings" panose="05000000000000000000" pitchFamily="2" charset="2"/>
              <a:buChar char="Ø"/>
            </a:pPr>
            <a:r>
              <a:rPr lang="ru-RU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Кластеризация</a:t>
            </a:r>
          </a:p>
          <a:p>
            <a:pPr marL="284636" indent="-284636"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ru-RU" sz="2391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Разные</a:t>
            </a:r>
            <a:r>
              <a:rPr lang="ru-RU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 модели </a:t>
            </a:r>
            <a:r>
              <a:rPr lang="en-US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ML</a:t>
            </a:r>
            <a:endParaRPr lang="ru-RU" sz="1992" dirty="0">
              <a:solidFill>
                <a:srgbClr val="F0F0F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84636" indent="-284636">
              <a:buClr>
                <a:srgbClr val="FFC000"/>
              </a:buClr>
              <a:buFont typeface="Wingdings" panose="05000000000000000000" pitchFamily="2" charset="2"/>
              <a:buChar char="Ø"/>
            </a:pPr>
            <a:r>
              <a:rPr lang="ru-RU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Метрические </a:t>
            </a:r>
          </a:p>
          <a:p>
            <a:pPr marL="284636" indent="-284636">
              <a:buClr>
                <a:srgbClr val="FFC000"/>
              </a:buClr>
              <a:buFont typeface="Wingdings" panose="05000000000000000000" pitchFamily="2" charset="2"/>
              <a:buChar char="Ø"/>
            </a:pPr>
            <a:r>
              <a:rPr lang="ru-RU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Вероятностные</a:t>
            </a:r>
          </a:p>
          <a:p>
            <a:pPr marL="284636" indent="-284636">
              <a:buClr>
                <a:srgbClr val="FFC000"/>
              </a:buClr>
              <a:buFont typeface="Wingdings" panose="05000000000000000000" pitchFamily="2" charset="2"/>
              <a:buChar char="Ø"/>
            </a:pPr>
            <a:r>
              <a:rPr lang="ru-RU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Деревья решений</a:t>
            </a:r>
          </a:p>
          <a:p>
            <a:pPr marL="284636" indent="-284636">
              <a:buClr>
                <a:srgbClr val="FFC000"/>
              </a:buClr>
              <a:buFont typeface="Wingdings" panose="05000000000000000000" pitchFamily="2" charset="2"/>
              <a:buChar char="Ø"/>
            </a:pPr>
            <a:r>
              <a:rPr lang="ru-RU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Ансамбли</a:t>
            </a:r>
          </a:p>
          <a:p>
            <a:pPr marL="0" lvl="1">
              <a:buClr>
                <a:srgbClr val="FFC000"/>
              </a:buClr>
            </a:pPr>
            <a:endParaRPr sz="1992" dirty="0">
              <a:solidFill>
                <a:srgbClr val="F0F0F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" name="Google Shape;156;p26"/>
          <p:cNvSpPr/>
          <p:nvPr/>
        </p:nvSpPr>
        <p:spPr>
          <a:xfrm>
            <a:off x="10400239" y="2816231"/>
            <a:ext cx="277803" cy="277803"/>
          </a:xfrm>
          <a:prstGeom prst="ellipse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txBody>
          <a:bodyPr spcFirstLastPara="1" wrap="square" lIns="121117" tIns="121117" rIns="121117" bIns="121117" anchor="ctr" anchorCtr="0">
            <a:noAutofit/>
          </a:bodyPr>
          <a:lstStyle/>
          <a:p>
            <a:pPr algn="ctr"/>
            <a:r>
              <a:rPr lang="ru-RU" sz="2477" dirty="0">
                <a:solidFill>
                  <a:srgbClr val="FF0000"/>
                </a:solidFill>
              </a:rPr>
              <a:t>3</a:t>
            </a:r>
            <a:endParaRPr sz="2477" dirty="0">
              <a:solidFill>
                <a:srgbClr val="FF0000"/>
              </a:solidFill>
            </a:endParaRPr>
          </a:p>
        </p:txBody>
      </p:sp>
      <p:sp>
        <p:nvSpPr>
          <p:cNvPr id="24" name="Google Shape;140;p26"/>
          <p:cNvSpPr txBox="1"/>
          <p:nvPr/>
        </p:nvSpPr>
        <p:spPr>
          <a:xfrm>
            <a:off x="4572428" y="1766740"/>
            <a:ext cx="3552283" cy="615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117" bIns="121117" anchor="t" anchorCtr="0">
            <a:noAutofit/>
          </a:bodyPr>
          <a:lstStyle/>
          <a:p>
            <a:pPr algn="ctr">
              <a:lnSpc>
                <a:spcPct val="141818"/>
              </a:lnSpc>
              <a:spcBef>
                <a:spcPts val="1325"/>
              </a:spcBef>
            </a:pPr>
            <a:r>
              <a:rPr lang="ru-RU" sz="3586" b="1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Нейронки</a:t>
            </a:r>
            <a:r>
              <a:rPr lang="ru-RU" sz="3586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3586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" name="Google Shape;140;p26"/>
          <p:cNvSpPr txBox="1"/>
          <p:nvPr/>
        </p:nvSpPr>
        <p:spPr>
          <a:xfrm>
            <a:off x="8971794" y="1964923"/>
            <a:ext cx="2455099" cy="816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117" bIns="121117" anchor="t" anchorCtr="0">
            <a:noAutofit/>
          </a:bodyPr>
          <a:lstStyle/>
          <a:p>
            <a:pPr algn="ctr">
              <a:spcBef>
                <a:spcPts val="1325"/>
              </a:spcBef>
            </a:pPr>
            <a:r>
              <a:rPr lang="en-US" sz="3586" b="1" strike="sngStrik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MLOPs</a:t>
            </a:r>
            <a:endParaRPr sz="3586" b="1" strike="sngStrik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" name="Google Shape;152;p26"/>
          <p:cNvSpPr txBox="1"/>
          <p:nvPr/>
        </p:nvSpPr>
        <p:spPr>
          <a:xfrm>
            <a:off x="5144069" y="3249651"/>
            <a:ext cx="3052609" cy="1965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117" bIns="121117" anchor="t" anchorCtr="0">
            <a:noAutofit/>
          </a:bodyPr>
          <a:lstStyle/>
          <a:p>
            <a:pPr marL="284636" indent="-284636">
              <a:buClr>
                <a:srgbClr val="FFC000"/>
              </a:buClr>
              <a:buFont typeface="Arial" panose="020B0604020202020204" pitchFamily="34" charset="0"/>
              <a:buChar char="•"/>
            </a:pPr>
            <a:endParaRPr lang="ru-RU" sz="1992" dirty="0">
              <a:solidFill>
                <a:srgbClr val="F0F0F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" name="Google Shape;152;p26"/>
          <p:cNvSpPr txBox="1"/>
          <p:nvPr/>
        </p:nvSpPr>
        <p:spPr>
          <a:xfrm>
            <a:off x="8855279" y="3342580"/>
            <a:ext cx="2869561" cy="1512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117" bIns="121117" anchor="t" anchorCtr="0">
            <a:noAutofit/>
          </a:bodyPr>
          <a:lstStyle/>
          <a:p>
            <a:pPr marL="284636" indent="-284636"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ru-RU" sz="1992" strike="sngStrike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Про то как сделать из модели полезный продукт</a:t>
            </a:r>
            <a:endParaRPr sz="1992" strike="sngStrike" dirty="0">
              <a:solidFill>
                <a:srgbClr val="F0F0F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B7D6AF76-7094-4E24-B563-1428F736C371}"/>
              </a:ext>
            </a:extLst>
          </p:cNvPr>
          <p:cNvSpPr/>
          <p:nvPr/>
        </p:nvSpPr>
        <p:spPr>
          <a:xfrm>
            <a:off x="11580175" y="-207752"/>
            <a:ext cx="356398" cy="662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70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3709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64951F6B-99C0-405D-A10F-E177FD9B45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272827"/>
              </a:clrFrom>
              <a:clrTo>
                <a:srgbClr val="27282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76" y="-41719"/>
            <a:ext cx="1099702" cy="6968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Google Shape;152;p26"/>
          <p:cNvSpPr txBox="1"/>
          <p:nvPr/>
        </p:nvSpPr>
        <p:spPr>
          <a:xfrm>
            <a:off x="4943872" y="3112803"/>
            <a:ext cx="3888432" cy="2332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117" bIns="121117" anchor="t" anchorCtr="0">
            <a:noAutofit/>
          </a:bodyPr>
          <a:lstStyle/>
          <a:p>
            <a:pPr marL="284636" indent="-284636"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ru-RU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Почему </a:t>
            </a:r>
            <a:r>
              <a:rPr lang="ru-RU" sz="1992" dirty="0" err="1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нейронки</a:t>
            </a:r>
            <a:r>
              <a:rPr lang="ru-RU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</a:p>
          <a:p>
            <a:pPr marL="284636" indent="-284636"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ru-RU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НС для КЗ</a:t>
            </a:r>
          </a:p>
          <a:p>
            <a:pPr marL="342900" indent="-342900">
              <a:buClr>
                <a:srgbClr val="FFC000"/>
              </a:buClr>
              <a:buFont typeface="Wingdings" panose="05000000000000000000" pitchFamily="2" charset="2"/>
              <a:buChar char="Ø"/>
            </a:pPr>
            <a:r>
              <a:rPr lang="ru-RU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Модели </a:t>
            </a:r>
            <a:r>
              <a:rPr lang="en-US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Text2Img</a:t>
            </a:r>
            <a:endParaRPr lang="ru-RU" sz="1992" dirty="0">
              <a:solidFill>
                <a:srgbClr val="F0F0F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84636" indent="-284636"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ru-RU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НС для </a:t>
            </a:r>
            <a:r>
              <a:rPr lang="en-US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NLP</a:t>
            </a:r>
            <a:endParaRPr lang="ru-RU" sz="1992" dirty="0">
              <a:solidFill>
                <a:srgbClr val="F0F0F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indent="-342900">
              <a:buClr>
                <a:srgbClr val="FFC000"/>
              </a:buClr>
              <a:buFont typeface="Wingdings" panose="05000000000000000000" pitchFamily="2" charset="2"/>
              <a:buChar char="Ø"/>
            </a:pPr>
            <a:r>
              <a:rPr lang="ru-RU" sz="1992" dirty="0" err="1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Трансформеры</a:t>
            </a:r>
            <a:endParaRPr lang="ru-RU" sz="1992" dirty="0">
              <a:solidFill>
                <a:srgbClr val="F0F0F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indent="-342900"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ru-RU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Немного о </a:t>
            </a:r>
            <a:r>
              <a:rPr lang="ru-RU" sz="1992" dirty="0" err="1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промпт-инжениренге</a:t>
            </a:r>
            <a:r>
              <a:rPr lang="ru-RU" sz="1992" dirty="0">
                <a:solidFill>
                  <a:srgbClr val="F0F0F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992" dirty="0">
              <a:solidFill>
                <a:srgbClr val="F0F0F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551134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" grpId="0"/>
      <p:bldP spid="152" grpId="0"/>
      <p:bldP spid="24" grpId="0"/>
      <p:bldP spid="26" grpId="0"/>
      <p:bldP spid="30" grpId="0"/>
      <p:bldP spid="34" grpId="0"/>
      <p:bldP spid="37" grpId="0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47528" y="44624"/>
            <a:ext cx="7920880" cy="827739"/>
          </a:xfrm>
        </p:spPr>
        <p:txBody>
          <a:bodyPr>
            <a:norm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Структура Курса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1064552" y="6381328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9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551384" y="1124744"/>
            <a:ext cx="1132556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 семестр</a:t>
            </a:r>
            <a:endParaRPr lang="ru-RU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Первый </a:t>
            </a:r>
            <a:r>
              <a:rPr lang="ru-RU" sz="2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полусеместр</a:t>
            </a: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2 пары, далее – 1 пара</a:t>
            </a:r>
            <a:endParaRPr lang="en-US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Семинары / практики</a:t>
            </a:r>
            <a:endParaRPr lang="en-US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64951F6B-99C0-405D-A10F-E177FD9B45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27384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05730426-2281-4C49-AE2D-ECF7915C6CCF}"/>
              </a:ext>
            </a:extLst>
          </p:cNvPr>
          <p:cNvCxnSpPr>
            <a:cxnSpLocks/>
          </p:cNvCxnSpPr>
          <p:nvPr/>
        </p:nvCxnSpPr>
        <p:spPr>
          <a:xfrm>
            <a:off x="10817" y="962067"/>
            <a:ext cx="12181183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F7513889-5A29-4BAB-8174-42AFBEF3E00D}"/>
                  </a:ext>
                </a:extLst>
              </p:cNvPr>
              <p:cNvSpPr/>
              <p:nvPr/>
            </p:nvSpPr>
            <p:spPr>
              <a:xfrm>
                <a:off x="623392" y="2492896"/>
                <a:ext cx="11325561" cy="35394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sz="3200" b="1" dirty="0">
                    <a:solidFill>
                      <a:schemeClr val="bg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БРС</a:t>
                </a:r>
                <a:endParaRPr lang="en-US" sz="3200" b="1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Итоговая оценка = 0.</m:t>
                      </m:r>
                      <m:r>
                        <a:rPr lang="ru-RU" sz="24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3</m:t>
                      </m:r>
                      <m:r>
                        <a:rPr lang="ru-RU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Verdana" panose="020B0604030504040204" pitchFamily="34" charset="0"/>
                        </a:rPr>
                        <m:t>∙</m:t>
                      </m:r>
                      <m:r>
                        <a:rPr lang="ru-RU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Лекции</m:t>
                      </m:r>
                      <m:r>
                        <a:rPr lang="ru-RU" sz="24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+0.3</m:t>
                      </m:r>
                      <m:r>
                        <a:rPr lang="ru-RU" sz="2400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Verdana" panose="020B0604030504040204" pitchFamily="34" charset="0"/>
                        </a:rPr>
                        <m:t>∙</m:t>
                      </m:r>
                      <m:r>
                        <a:rPr lang="ru-RU" sz="24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Verdana" panose="020B0604030504040204" pitchFamily="34" charset="0"/>
                        </a:rPr>
                        <m:t>Зачет</m:t>
                      </m:r>
                      <m:r>
                        <a:rPr lang="ru-RU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+0.</m:t>
                      </m:r>
                      <m:r>
                        <a:rPr lang="ru-RU" sz="24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4</m:t>
                      </m:r>
                      <m:r>
                        <a:rPr lang="ru-RU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Verdana" panose="020B0604030504040204" pitchFamily="34" charset="0"/>
                        </a:rPr>
                        <m:t>∙</m:t>
                      </m:r>
                      <m:r>
                        <a:rPr lang="ru-RU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Практики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Лекции </m:t>
                      </m:r>
                      <m:r>
                        <a:rPr lang="ru-RU" sz="2400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= </m:t>
                      </m:r>
                      <m:r>
                        <a:rPr lang="ru-RU" sz="24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Контрольная работа</m:t>
                      </m:r>
                    </m:oMath>
                  </m:oMathPara>
                </a14:m>
                <a:endParaRPr lang="ru-RU" sz="24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000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Контрольная работа</m:t>
                      </m:r>
                      <m:r>
                        <a:rPr lang="ru-RU" sz="20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= Вопросы преподавателю (</m:t>
                      </m:r>
                      <m:r>
                        <a:rPr lang="ru-RU" sz="20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2</m:t>
                      </m:r>
                      <m:r>
                        <a:rPr lang="en-US" sz="2000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5</m:t>
                      </m:r>
                      <m:r>
                        <a:rPr lang="ru-RU" sz="2000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 баллов) + Тесты (</m:t>
                      </m:r>
                      <m:r>
                        <a:rPr lang="ru-RU" sz="20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75</m:t>
                      </m:r>
                      <m:r>
                        <a:rPr lang="ru-RU" sz="2000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 баллов)</m:t>
                      </m:r>
                    </m:oMath>
                  </m:oMathPara>
                </a14:m>
                <a:endParaRPr lang="ru-RU" sz="20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Практики </m:t>
                      </m:r>
                      <m:r>
                        <a:rPr lang="ru-RU" sz="2400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=</m:t>
                      </m:r>
                      <m:r>
                        <a:rPr lang="ru-RU" sz="24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Соревнования+Домашние работы</m:t>
                      </m:r>
                    </m:oMath>
                  </m:oMathPara>
                </a14:m>
                <a:endParaRPr lang="ru-RU" sz="20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r>
                  <a:rPr lang="ru-RU" sz="2000" dirty="0">
                    <a:solidFill>
                      <a:schemeClr val="bg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*Соревнования </a:t>
                </a:r>
                <a:r>
                  <a:rPr lang="en-US" sz="2000" dirty="0">
                    <a:solidFill>
                      <a:schemeClr val="bg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~ 70 </a:t>
                </a:r>
                <a:r>
                  <a:rPr lang="ru-RU" sz="2000" dirty="0">
                    <a:solidFill>
                      <a:schemeClr val="bg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баллов</a:t>
                </a:r>
              </a:p>
              <a:p>
                <a:r>
                  <a:rPr lang="ru-RU" sz="2000" dirty="0">
                    <a:solidFill>
                      <a:schemeClr val="bg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*Домашние работы </a:t>
                </a:r>
                <a:r>
                  <a:rPr lang="en-US" sz="2000" dirty="0">
                    <a:solidFill>
                      <a:schemeClr val="bg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~ 90 </a:t>
                </a:r>
                <a:r>
                  <a:rPr lang="ru-RU" sz="2000" dirty="0">
                    <a:solidFill>
                      <a:schemeClr val="bg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баллов</a:t>
                </a:r>
              </a:p>
              <a:p>
                <a:endParaRPr lang="en-US" sz="20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r>
                  <a:rPr lang="ru-RU" sz="2000" dirty="0">
                    <a:solidFill>
                      <a:schemeClr val="bg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*Зачет – ответ на 1-2 блиц-вопроса из списка заранее подготовленных вопросов (возможны наводящие вопросы потом «на понимание»)</a:t>
                </a:r>
                <a:endParaRPr lang="en-US" sz="20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</p:txBody>
          </p:sp>
        </mc:Choice>
        <mc:Fallback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F7513889-5A29-4BAB-8174-42AFBEF3E00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3392" y="2492896"/>
                <a:ext cx="11325561" cy="3539430"/>
              </a:xfrm>
              <a:prstGeom prst="rect">
                <a:avLst/>
              </a:prstGeom>
              <a:blipFill>
                <a:blip r:embed="rId4"/>
                <a:stretch>
                  <a:fillRect l="-1346" t="-2238" b="-206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0319FF1A-4D0D-4FBC-B0EE-1D310EB6942F}"/>
              </a:ext>
            </a:extLst>
          </p:cNvPr>
          <p:cNvSpPr/>
          <p:nvPr/>
        </p:nvSpPr>
        <p:spPr>
          <a:xfrm>
            <a:off x="11556540" y="138599"/>
            <a:ext cx="3145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F7513889-5A29-4BAB-8174-42AFBEF3E00D}"/>
                  </a:ext>
                </a:extLst>
              </p:cNvPr>
              <p:cNvSpPr/>
              <p:nvPr/>
            </p:nvSpPr>
            <p:spPr>
              <a:xfrm>
                <a:off x="551384" y="6021288"/>
                <a:ext cx="11325561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ru-RU" sz="2400" dirty="0">
                          <a:solidFill>
                            <a:schemeClr val="bg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Зачет</m:t>
                      </m:r>
                      <m:r>
                        <a:rPr lang="ru-RU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= </m:t>
                      </m:r>
                      <m:r>
                        <m:rPr>
                          <m:sty m:val="p"/>
                        </m:rPr>
                        <a:rPr lang="en-US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min</m:t>
                      </m:r>
                      <m:r>
                        <a:rPr lang="en-US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⁡{Контрольная </m:t>
                      </m:r>
                      <m:r>
                        <a:rPr lang="ru-RU" sz="2400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работа, Практики, ответ на воп</m:t>
                      </m:r>
                      <m:r>
                        <a:rPr lang="ru-RU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m:t>рос(−ы)}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</p:txBody>
          </p:sp>
        </mc:Choice>
        <mc:Fallback xmlns="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F7513889-5A29-4BAB-8174-42AFBEF3E00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384" y="6021288"/>
                <a:ext cx="11325561" cy="461665"/>
              </a:xfrm>
              <a:prstGeom prst="rect">
                <a:avLst/>
              </a:prstGeom>
              <a:blipFill>
                <a:blip r:embed="rId5"/>
                <a:stretch>
                  <a:fillRect b="-21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31027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5" grpId="0"/>
      <p:bldP spid="16" grpId="0"/>
      <p:bldP spid="10" grpId="0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1147</TotalTime>
  <Words>1236</Words>
  <Application>Microsoft Office PowerPoint</Application>
  <PresentationFormat>Широкоэкранный</PresentationFormat>
  <Paragraphs>219</Paragraphs>
  <Slides>16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5" baseType="lpstr">
      <vt:lpstr>Arial</vt:lpstr>
      <vt:lpstr>Calibri</vt:lpstr>
      <vt:lpstr>Cambria Math</vt:lpstr>
      <vt:lpstr>Montserrat</vt:lpstr>
      <vt:lpstr>Montserrat Black</vt:lpstr>
      <vt:lpstr>Times New Roman</vt:lpstr>
      <vt:lpstr>Verdana</vt:lpstr>
      <vt:lpstr>Wingdings</vt:lpstr>
      <vt:lpstr>Тема Office</vt:lpstr>
      <vt:lpstr>Презентация PowerPoint</vt:lpstr>
      <vt:lpstr>Как же можно делать песни…</vt:lpstr>
      <vt:lpstr>Презентация PowerPoint</vt:lpstr>
      <vt:lpstr>Много книжек я читал…</vt:lpstr>
      <vt:lpstr>Много фокусов видал…</vt:lpstr>
      <vt:lpstr>Много фокусов видал…</vt:lpstr>
      <vt:lpstr>Презентация PowerPoint</vt:lpstr>
      <vt:lpstr>Презентация PowerPoint</vt:lpstr>
      <vt:lpstr>Структура Курса</vt:lpstr>
      <vt:lpstr>Формат Работы</vt:lpstr>
      <vt:lpstr>Порог Вхождения</vt:lpstr>
      <vt:lpstr>Много книжек я читал…</vt:lpstr>
      <vt:lpstr>Много фокусов видал…</vt:lpstr>
      <vt:lpstr>Занижаем Ожидания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Атоша</dc:creator>
  <cp:lastModifiedBy>Антон Долганов</cp:lastModifiedBy>
  <cp:revision>85</cp:revision>
  <dcterms:created xsi:type="dcterms:W3CDTF">2019-05-20T04:53:11Z</dcterms:created>
  <dcterms:modified xsi:type="dcterms:W3CDTF">2025-09-04T17:22:53Z</dcterms:modified>
</cp:coreProperties>
</file>

<file path=docProps/thumbnail.jpeg>
</file>